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aleway"/>
      <p:regular r:id="rId35"/>
      <p:bold r:id="rId36"/>
      <p:italic r:id="rId37"/>
      <p:boldItalic r:id="rId38"/>
    </p:embeddedFont>
    <p:embeddedFont>
      <p:font typeface="Roboto"/>
      <p:regular r:id="rId39"/>
      <p:bold r:id="rId40"/>
      <p:italic r:id="rId41"/>
      <p:boldItalic r:id="rId42"/>
    </p:embeddedFont>
    <p:embeddedFont>
      <p:font typeface="Lato"/>
      <p:regular r:id="rId43"/>
      <p:bold r:id="rId44"/>
      <p:italic r:id="rId45"/>
      <p:boldItalic r:id="rId46"/>
    </p:embeddedFont>
    <p:embeddedFont>
      <p:font typeface="ABeeZee"/>
      <p:regular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CD231D-3EFF-4AA0-B0BF-252E431086C4}">
  <a:tblStyle styleId="{68CD231D-3EFF-4AA0-B0BF-252E431086C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FEB"/>
          </a:solidFill>
        </a:fill>
      </a:tcStyle>
    </a:wholeTbl>
    <a:band1H>
      <a:tcTxStyle b="off" i="off"/>
      <a:tcStyle>
        <a:fill>
          <a:solidFill>
            <a:srgbClr val="CBDDD5"/>
          </a:solidFill>
        </a:fill>
      </a:tcStyle>
    </a:band1H>
    <a:band2H>
      <a:tcTxStyle b="off" i="off"/>
    </a:band2H>
    <a:band1V>
      <a:tcTxStyle b="off" i="off"/>
      <a:tcStyle>
        <a:fill>
          <a:solidFill>
            <a:srgbClr val="CBDDD5"/>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AAF24B10-8421-4FDB-9210-6B77D3C20DA6}"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3.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5.xml"/><Relationship Id="rId44" Type="http://schemas.openxmlformats.org/officeDocument/2006/relationships/font" Target="fonts/Lato-bold.fntdata"/><Relationship Id="rId21" Type="http://schemas.openxmlformats.org/officeDocument/2006/relationships/slide" Target="slides/slide14.xml"/><Relationship Id="rId43" Type="http://schemas.openxmlformats.org/officeDocument/2006/relationships/font" Target="fonts/Lato-regular.fntdata"/><Relationship Id="rId24" Type="http://schemas.openxmlformats.org/officeDocument/2006/relationships/slide" Target="slides/slide17.xml"/><Relationship Id="rId46" Type="http://schemas.openxmlformats.org/officeDocument/2006/relationships/font" Target="fonts/Lato-boldItalic.fntdata"/><Relationship Id="rId23" Type="http://schemas.openxmlformats.org/officeDocument/2006/relationships/slide" Target="slides/slide16.xml"/><Relationship Id="rId45" Type="http://schemas.openxmlformats.org/officeDocument/2006/relationships/font" Target="fonts/Lat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ABeeZee-italic.fntdata"/><Relationship Id="rId25" Type="http://schemas.openxmlformats.org/officeDocument/2006/relationships/slide" Target="slides/slide18.xml"/><Relationship Id="rId47" Type="http://schemas.openxmlformats.org/officeDocument/2006/relationships/font" Target="fonts/ABeeZee-regular.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aleway-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aleway-italic.fntdata"/><Relationship Id="rId14" Type="http://schemas.openxmlformats.org/officeDocument/2006/relationships/slide" Target="slides/slide7.xml"/><Relationship Id="rId36" Type="http://schemas.openxmlformats.org/officeDocument/2006/relationships/font" Target="fonts/Raleway-bold.fntdata"/><Relationship Id="rId17" Type="http://schemas.openxmlformats.org/officeDocument/2006/relationships/slide" Target="slides/slide10.xml"/><Relationship Id="rId39" Type="http://schemas.openxmlformats.org/officeDocument/2006/relationships/font" Target="fonts/Roboto-regular.fntdata"/><Relationship Id="rId16" Type="http://schemas.openxmlformats.org/officeDocument/2006/relationships/slide" Target="slides/slide9.xml"/><Relationship Id="rId38" Type="http://schemas.openxmlformats.org/officeDocument/2006/relationships/font" Target="fonts/Raleway-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James_Martin_(author)" TargetMode="External"/><Relationship Id="rId3" Type="http://schemas.openxmlformats.org/officeDocument/2006/relationships/hyperlink" Target="https://en.wikipedia.org/wiki/James_Martin_(author)" TargetMode="External"/><Relationship Id="rId4" Type="http://schemas.openxmlformats.org/officeDocument/2006/relationships/hyperlink" Target="https://en.wikipedia.org/wiki/Rational_Unified_Process" TargetMode="External"/><Relationship Id="rId5" Type="http://schemas.openxmlformats.org/officeDocument/2006/relationships/hyperlink" Target="https://en.wikipedia.org/wiki/Scrum_(software_development)" TargetMode="External"/><Relationship Id="rId6" Type="http://schemas.openxmlformats.org/officeDocument/2006/relationships/hyperlink" Target="https://en.wikipedia.org/wiki/Extreme_programm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63c8d033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63c8d033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f0b052a3e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f0b052a3e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454545"/>
                </a:solidFill>
              </a:rPr>
              <a:t>With the MVP remember the following: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None/>
            </a:pPr>
            <a:r>
              <a:rPr lang="en" sz="900">
                <a:solidFill>
                  <a:srgbClr val="454545"/>
                </a:solidFill>
              </a:rPr>
              <a:t>•Customers don’t know what you haven’t delivered</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They are happy they are getting something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•Quick to market and early feedback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However we should also consider the MMP - Minimum Marketable Product. You need to strike a balance and find the point where…If the feature is any smaller it wouldn’t be marketable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Marketable means usable. If the UI for a product is so poor it jars the user experience it arguably isn’t marketable. </a:t>
            </a:r>
            <a:endParaRPr sz="900">
              <a:solidFill>
                <a:srgbClr val="454545"/>
              </a:solidFill>
            </a:endParaRPr>
          </a:p>
          <a:p>
            <a:pPr indent="0" lvl="0" marL="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9f0b052a3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9f0b052a3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9f0b052a3e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9f0b052a3e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Times New Roman"/>
                <a:ea typeface="Times New Roman"/>
                <a:cs typeface="Times New Roman"/>
                <a:sym typeface="Times New Roman"/>
              </a:rPr>
              <a:t>Alice</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rgbClr val="434343"/>
                </a:solidFill>
                <a:latin typeface="Times New Roman"/>
                <a:ea typeface="Times New Roman"/>
                <a:cs typeface="Times New Roman"/>
                <a:sym typeface="Times New Roman"/>
              </a:rPr>
              <a:t>There are 4 key values which underpin the Agile Manifesto. </a:t>
            </a:r>
            <a:endParaRPr sz="1200">
              <a:solidFill>
                <a:srgbClr val="43434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People deliver solution not process and tools.To provide this solutions both the product team and developers must work together daily throughout the project. It’s not that processes are not helpful. But ultimately if there is  a capability issue it will not be solved by implementing a checklist=klok</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Times New Roman"/>
                <a:ea typeface="Times New Roman"/>
                <a:cs typeface="Times New Roman"/>
                <a:sym typeface="Times New Roman"/>
              </a:rPr>
              <a:t>Ol okloi09o9 h=-</a:t>
            </a:r>
            <a:endParaRPr sz="1200">
              <a:solidFill>
                <a:srgbClr val="434343"/>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rgbClr val="434343"/>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434343"/>
                </a:solidFill>
                <a:latin typeface="ABeeZee"/>
                <a:ea typeface="ABeeZee"/>
                <a:cs typeface="ABeeZee"/>
                <a:sym typeface="ABeeZee"/>
              </a:rPr>
              <a:t>Customers value more getting to experience the software than reading about the software. Getting a product into the customers hand creates an opportunity for learning  and making  adjustments.Working software is the primary measure of success.</a:t>
            </a:r>
            <a:endParaRPr sz="1200">
              <a:solidFill>
                <a:srgbClr val="434343"/>
              </a:solidFill>
              <a:latin typeface="ABeeZee"/>
              <a:ea typeface="ABeeZee"/>
              <a:cs typeface="ABeeZee"/>
              <a:sym typeface="ABeeZee"/>
            </a:endParaRPr>
          </a:p>
          <a:p>
            <a:pPr indent="0" lvl="0" marL="457200" rtl="0" algn="l">
              <a:lnSpc>
                <a:spcPct val="115000"/>
              </a:lnSpc>
              <a:spcBef>
                <a:spcPts val="0"/>
              </a:spcBef>
              <a:spcAft>
                <a:spcPts val="0"/>
              </a:spcAft>
              <a:buNone/>
            </a:pPr>
            <a:r>
              <a:t/>
            </a:r>
            <a:endParaRPr sz="1200">
              <a:solidFill>
                <a:srgbClr val="434343"/>
              </a:solidFill>
              <a:latin typeface="ABeeZee"/>
              <a:ea typeface="ABeeZee"/>
              <a:cs typeface="ABeeZee"/>
              <a:sym typeface="ABeeZee"/>
            </a:endParaRPr>
          </a:p>
          <a:p>
            <a:pPr indent="-304800" lvl="0" marL="457200" rtl="0" algn="l">
              <a:lnSpc>
                <a:spcPct val="115000"/>
              </a:lnSpc>
              <a:spcBef>
                <a:spcPts val="0"/>
              </a:spcBef>
              <a:spcAft>
                <a:spcPts val="0"/>
              </a:spcAft>
              <a:buClr>
                <a:srgbClr val="434343"/>
              </a:buClr>
              <a:buSzPts val="1200"/>
              <a:buFont typeface="Times New Roman"/>
              <a:buAutoNum type="arabicPeriod"/>
            </a:pPr>
            <a:r>
              <a:rPr lang="en" sz="1200">
                <a:solidFill>
                  <a:srgbClr val="333333"/>
                </a:solidFill>
                <a:highlight>
                  <a:schemeClr val="lt1"/>
                </a:highlight>
                <a:latin typeface="ABeeZee"/>
                <a:ea typeface="ABeeZee"/>
                <a:cs typeface="ABeeZee"/>
                <a:sym typeface="ABeeZee"/>
              </a:rPr>
              <a:t>Customers, stakeholders and team members collaborate with each other to find the best way to build and deliver the software. This is not about working in isolation or according to a previously defined written contract. </a:t>
            </a:r>
            <a:endParaRPr sz="1200">
              <a:solidFill>
                <a:srgbClr val="333333"/>
              </a:solidFill>
              <a:highlight>
                <a:schemeClr val="lt1"/>
              </a:highlight>
              <a:latin typeface="ABeeZee"/>
              <a:ea typeface="ABeeZee"/>
              <a:cs typeface="ABeeZee"/>
              <a:sym typeface="ABeeZee"/>
            </a:endParaRPr>
          </a:p>
          <a:p>
            <a:pPr indent="0" lvl="0" marL="0" rtl="0" algn="l">
              <a:lnSpc>
                <a:spcPct val="115000"/>
              </a:lnSpc>
              <a:spcBef>
                <a:spcPts val="0"/>
              </a:spcBef>
              <a:spcAft>
                <a:spcPts val="0"/>
              </a:spcAft>
              <a:buNone/>
            </a:pPr>
            <a:r>
              <a:t/>
            </a:r>
            <a:endParaRPr sz="1200">
              <a:solidFill>
                <a:srgbClr val="333333"/>
              </a:solidFill>
              <a:highlight>
                <a:schemeClr val="lt1"/>
              </a:highlight>
              <a:latin typeface="ABeeZee"/>
              <a:ea typeface="ABeeZee"/>
              <a:cs typeface="ABeeZee"/>
              <a:sym typeface="ABeeZee"/>
            </a:endParaRPr>
          </a:p>
          <a:p>
            <a:pPr indent="0" lvl="0" marL="0" rtl="0" algn="l">
              <a:lnSpc>
                <a:spcPct val="115000"/>
              </a:lnSpc>
              <a:spcBef>
                <a:spcPts val="0"/>
              </a:spcBef>
              <a:spcAft>
                <a:spcPts val="0"/>
              </a:spcAft>
              <a:buNone/>
            </a:pPr>
            <a:r>
              <a:rPr lang="en" sz="1200">
                <a:solidFill>
                  <a:srgbClr val="333333"/>
                </a:solidFill>
                <a:highlight>
                  <a:schemeClr val="lt1"/>
                </a:highlight>
                <a:latin typeface="ABeeZee"/>
                <a:ea typeface="ABeeZee"/>
                <a:cs typeface="ABeeZee"/>
                <a:sym typeface="ABeeZee"/>
              </a:rPr>
              <a:t>4. In our technology is moving fast. It’s not possible for companies to remain stagnant and survive. Therefore in order to keep up with changing customer needs we need to be able to change direction if required. </a:t>
            </a:r>
            <a:endParaRPr sz="1200">
              <a:solidFill>
                <a:srgbClr val="333333"/>
              </a:solidFill>
              <a:highlight>
                <a:schemeClr val="lt1"/>
              </a:highlight>
              <a:latin typeface="ABeeZee"/>
              <a:ea typeface="ABeeZee"/>
              <a:cs typeface="ABeeZee"/>
              <a:sym typeface="ABeeZe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f0b052a3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f0b052a3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Grace’s section</a:t>
            </a:r>
            <a:endParaRPr/>
          </a:p>
          <a:p>
            <a:pPr indent="0" lvl="0" marL="0" rtl="0" algn="l">
              <a:spcBef>
                <a:spcPts val="0"/>
              </a:spcBef>
              <a:spcAft>
                <a:spcPts val="0"/>
              </a:spcAft>
              <a:buNone/>
            </a:pPr>
            <a:r>
              <a:rPr lang="en"/>
              <a:t>Principles behind the Agile Manifesto</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f0b052a3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f0b052a3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f0b052a3e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f0b052a3e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f0b052a3e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f0b052a3e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9f0b052a3e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9f0b052a3e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everyone ready? Any questions? Ok…. let’s go! Press play on video clock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https://www.agileconnection.com/article/multitasking-evil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9f0b052a3e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9f0b052a3e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a:t>
            </a:r>
            <a:endParaRPr/>
          </a:p>
          <a:p>
            <a:pPr indent="0" lvl="0" marL="0" rtl="0" algn="l">
              <a:spcBef>
                <a:spcPts val="0"/>
              </a:spcBef>
              <a:spcAft>
                <a:spcPts val="0"/>
              </a:spcAft>
              <a:buNone/>
            </a:pPr>
            <a:r>
              <a:t/>
            </a:r>
            <a:endParaRPr/>
          </a:p>
          <a:p>
            <a:pPr indent="-304800" lvl="0" marL="45720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To end the game you can share the following: </a:t>
            </a:r>
            <a:r>
              <a:rPr lang="en" sz="1200">
                <a:solidFill>
                  <a:srgbClr val="444444"/>
                </a:solidFill>
                <a:latin typeface="Raleway"/>
                <a:ea typeface="Raleway"/>
                <a:cs typeface="Raleway"/>
                <a:sym typeface="Raleway"/>
              </a:rPr>
              <a:t>One of the key reasons why the agile approaches work is that they allow people and teams to "single task." That is, agile forces us to focus on doing just one smallish thing at a time. Iterations limit the amount of features a team can start, and most teams quickly discover that it is far easier to have each person working on one task at a time. Well-run maintenance teams tend to work on just a few small tasks at one time. Working in small batches is the key innovation of lean manufacturing and lean and kanban software teams. It's a lot easier to get one smallish thing right at a time than it is to get one large thing right or many small things right.</a:t>
            </a:r>
            <a:endParaRPr sz="1200">
              <a:solidFill>
                <a:srgbClr val="444444"/>
              </a:solidFill>
              <a:latin typeface="Raleway"/>
              <a:ea typeface="Raleway"/>
              <a:cs typeface="Raleway"/>
              <a:sym typeface="Raleway"/>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https://www.agileconnection.com/article/multitasking-evil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9f0b052a3e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9f0b052a3e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f0b052a3e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f0b052a3e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9f0b052a3e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9f0b052a3e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9f0b052a3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9f0b052a3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f0b052a3e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f0b052a3e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63c8d03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63c8d03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63c8d03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63c8d03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63c8d03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63c8d03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63c8d03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63c8d03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63c8d03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a63c8d03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Alice</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t/>
            </a:r>
            <a:endParaRPr sz="1200">
              <a:solidFill>
                <a:srgbClr val="333333"/>
              </a:solidFill>
              <a:latin typeface="Roboto"/>
              <a:ea typeface="Roboto"/>
              <a:cs typeface="Roboto"/>
              <a:sym typeface="Roboto"/>
            </a:endParaRPr>
          </a:p>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The core Agile Manifesto values are captured in twelve principles: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Customer satisfaction through early and continuous software delivery - Customers are happier when they receive working software at regular intervals, rather than waiting extended periods of time between releases.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Accommodate changing requirements throughout the development process - The ability to avoid delays when a requirement or feature request changes.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Frequent delivery of working software - Scrum accommodates this principle since the team operates in software sprints or iterations that ensure regular delivery of working software.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Collaboration between the business stakeholders and developers throughout the project - Better decisions are made when the business and technical team are aligned.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Support, trust, and motivate the people involved - Motivated teams are more likely to deliver their best work than unhappy teams.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Enable face-to-face interactions - Communication is more successful when development teams are co-located.</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Working software is the primary measure of progress - Delivering functional software to the customer is the ultimate factor that measures progress.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Agile processes to support a consistent development pace - Teams establish a repeatable and maintainable speed at which they can deliver working software, and they repeat it with each release.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Attention to technical detail and design enhances agility - The right skills and good design ensures the team can maintain the pace, constantly improve the product, and sustain change.</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Simplicity - Develop just enough to get the job done for right now.</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Self-organizing teams encourage great architectures, requirements, and designs - Skilled and motivated team members who have decision-making power, take ownership, communicate regularly with other team members, and share ideas that deliver quality products.</a:t>
            </a:r>
            <a:endParaRPr sz="1200">
              <a:solidFill>
                <a:srgbClr val="333333"/>
              </a:solidFill>
              <a:latin typeface="Roboto"/>
              <a:ea typeface="Roboto"/>
              <a:cs typeface="Roboto"/>
              <a:sym typeface="Roboto"/>
            </a:endParaRPr>
          </a:p>
          <a:p>
            <a:pPr indent="-304800" lvl="0" marL="457200" rtl="0" algn="l">
              <a:lnSpc>
                <a:spcPct val="160000"/>
              </a:lnSpc>
              <a:spcBef>
                <a:spcPts val="0"/>
              </a:spcBef>
              <a:spcAft>
                <a:spcPts val="0"/>
              </a:spcAft>
              <a:buClr>
                <a:srgbClr val="333333"/>
              </a:buClr>
              <a:buSzPts val="1200"/>
              <a:buFont typeface="Roboto"/>
              <a:buAutoNum type="arabicPeriod"/>
            </a:pPr>
            <a:r>
              <a:rPr lang="en" sz="1200">
                <a:solidFill>
                  <a:srgbClr val="333333"/>
                </a:solidFill>
                <a:latin typeface="Roboto"/>
                <a:ea typeface="Roboto"/>
                <a:cs typeface="Roboto"/>
                <a:sym typeface="Roboto"/>
              </a:rPr>
              <a:t>Regular reflections on how to become more effective - Self-improvement, process improvement, advancing skills, and techniques help team members work more efficiently.</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f0b052a3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f0b052a3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Agile Development” is an umbrella term for several iterative and incremental software development methodologies. The most popular agile methodologies include Extreme Programming (XP), Scrum, Kanban, Lean Development, and Feature-Driven Development (FDD).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each of the agile methodologies is unique in its specific approach, they all share a common vision and core values ( the Agile Manifesto).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all incorporate iteration and continuous feedback to successively refine a software product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They all involve continuous planning, continuous testing, continuous integration, and the continuous evolution of the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are all lightweight, especially compared to traditional waterfall-style processes, and inherently adaptable.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important part about agile methods is that they all focus on empowering people to collaborate and make decisions together quickly and effectively.</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9f0b052a3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9f0b052a3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9f0b052a3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9f0b052a3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200">
                <a:solidFill>
                  <a:srgbClr val="333333"/>
                </a:solidFill>
                <a:latin typeface="Roboto"/>
                <a:ea typeface="Roboto"/>
                <a:cs typeface="Roboto"/>
                <a:sym typeface="Roboto"/>
              </a:rPr>
              <a:t>Although the roots of Agile may go back to the 50's Test Driven Development with Project Mercury, things really began to pickup in the early 90's with </a:t>
            </a:r>
            <a:r>
              <a:rPr lang="en" sz="1200" u="sng">
                <a:solidFill>
                  <a:srgbClr val="26AE90"/>
                </a:solidFill>
                <a:latin typeface="Roboto"/>
                <a:ea typeface="Roboto"/>
                <a:cs typeface="Roboto"/>
                <a:sym typeface="Roboto"/>
                <a:hlinkClick r:id="rId2">
                  <a:extLst>
                    <a:ext uri="{A12FA001-AC4F-418D-AE19-62706E023703}">
                      <ahyp:hlinkClr val="tx"/>
                    </a:ext>
                  </a:extLst>
                </a:hlinkClick>
              </a:rPr>
              <a:t>James Martin</a:t>
            </a:r>
            <a:r>
              <a:rPr lang="en" sz="1200">
                <a:solidFill>
                  <a:srgbClr val="333333"/>
                </a:solidFill>
                <a:latin typeface="Roboto"/>
                <a:ea typeface="Roboto"/>
                <a:cs typeface="Roboto"/>
                <a:sym typeface="Roboto"/>
              </a:rPr>
              <a:t>'s </a:t>
            </a:r>
            <a:r>
              <a:rPr lang="en" sz="1200" u="sng">
                <a:solidFill>
                  <a:srgbClr val="26AE90"/>
                </a:solidFill>
                <a:latin typeface="Roboto"/>
                <a:ea typeface="Roboto"/>
                <a:cs typeface="Roboto"/>
                <a:sym typeface="Roboto"/>
                <a:hlinkClick r:id="rId3">
                  <a:extLst>
                    <a:ext uri="{A12FA001-AC4F-418D-AE19-62706E023703}">
                      <ahyp:hlinkClr val="tx"/>
                    </a:ext>
                  </a:extLst>
                </a:hlinkClick>
              </a:rPr>
              <a:t>RAD (Rapid Application Development)</a:t>
            </a:r>
            <a:r>
              <a:rPr lang="en" sz="1200">
                <a:solidFill>
                  <a:srgbClr val="333333"/>
                </a:solidFill>
                <a:latin typeface="Roboto"/>
                <a:ea typeface="Roboto"/>
                <a:cs typeface="Roboto"/>
                <a:sym typeface="Roboto"/>
              </a:rPr>
              <a:t>. Then things picked up in the mid-90's with the advent of </a:t>
            </a:r>
            <a:r>
              <a:rPr lang="en" sz="1200" u="sng">
                <a:solidFill>
                  <a:srgbClr val="26AE90"/>
                </a:solidFill>
                <a:latin typeface="Roboto"/>
                <a:ea typeface="Roboto"/>
                <a:cs typeface="Roboto"/>
                <a:sym typeface="Roboto"/>
                <a:hlinkClick r:id="rId4">
                  <a:extLst>
                    <a:ext uri="{A12FA001-AC4F-418D-AE19-62706E023703}">
                      <ahyp:hlinkClr val="tx"/>
                    </a:ext>
                  </a:extLst>
                </a:hlinkClick>
              </a:rPr>
              <a:t>RUP (Rational Unified Process)</a:t>
            </a:r>
            <a:r>
              <a:rPr lang="en" sz="1200">
                <a:solidFill>
                  <a:srgbClr val="333333"/>
                </a:solidFill>
                <a:latin typeface="Roboto"/>
                <a:ea typeface="Roboto"/>
                <a:cs typeface="Roboto"/>
                <a:sym typeface="Roboto"/>
              </a:rPr>
              <a:t> and </a:t>
            </a:r>
            <a:r>
              <a:rPr lang="en" sz="1200" u="sng">
                <a:solidFill>
                  <a:srgbClr val="26AE90"/>
                </a:solidFill>
                <a:latin typeface="Roboto"/>
                <a:ea typeface="Roboto"/>
                <a:cs typeface="Roboto"/>
                <a:sym typeface="Roboto"/>
                <a:hlinkClick r:id="rId5">
                  <a:extLst>
                    <a:ext uri="{A12FA001-AC4F-418D-AE19-62706E023703}">
                      <ahyp:hlinkClr val="tx"/>
                    </a:ext>
                  </a:extLst>
                </a:hlinkClick>
              </a:rPr>
              <a:t>Scrum</a:t>
            </a:r>
            <a:r>
              <a:rPr lang="en" sz="1200">
                <a:solidFill>
                  <a:srgbClr val="333333"/>
                </a:solidFill>
                <a:latin typeface="Roboto"/>
                <a:ea typeface="Roboto"/>
                <a:cs typeface="Roboto"/>
                <a:sym typeface="Roboto"/>
              </a:rPr>
              <a:t>, followed by </a:t>
            </a:r>
            <a:r>
              <a:rPr lang="en" sz="1200" u="sng">
                <a:solidFill>
                  <a:srgbClr val="26AE90"/>
                </a:solidFill>
                <a:latin typeface="Roboto"/>
                <a:ea typeface="Roboto"/>
                <a:cs typeface="Roboto"/>
                <a:sym typeface="Roboto"/>
                <a:hlinkClick r:id="rId6">
                  <a:extLst>
                    <a:ext uri="{A12FA001-AC4F-418D-AE19-62706E023703}">
                      <ahyp:hlinkClr val="tx"/>
                    </a:ext>
                  </a:extLst>
                </a:hlinkClick>
              </a:rPr>
              <a:t>XP (Extreme Programming)</a:t>
            </a:r>
            <a:r>
              <a:rPr lang="en" sz="1200">
                <a:solidFill>
                  <a:srgbClr val="333333"/>
                </a:solidFill>
                <a:latin typeface="Roboto"/>
                <a:ea typeface="Roboto"/>
                <a:cs typeface="Roboto"/>
                <a:sym typeface="Roboto"/>
              </a:rPr>
              <a:t> in the late 90's. but the real watershed moment for the Agile movement was the publication of The Manifesto for Agile Software Development in 2001 by a group of 17 software developers, who met to discuss the collection of lightweight development methods, which is now referred to as Agile methods.</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1974 - An adaptive software development process documented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1991 - "Rapid Application Development"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1995 - DSDM Framework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1995 - SCRUM presented at OOPSLA</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1996 - XP Practices developed on C3 project</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1997 - FDD processes designed by Jeff De Luca</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FDD described in "Java Modeling in Color with UML"</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"Extreme Programming Explained"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1999 - "Adaptive Software Development" published</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2001 - Crystal Light methodologies described in Cutter IT Journal,</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2001 - Agile Manifesto written</a:t>
            </a:r>
            <a:endParaRPr sz="1200">
              <a:solidFill>
                <a:srgbClr val="333333"/>
              </a:solidFill>
              <a:latin typeface="Roboto"/>
              <a:ea typeface="Roboto"/>
              <a:cs typeface="Roboto"/>
              <a:sym typeface="Roboto"/>
            </a:endParaRPr>
          </a:p>
          <a:p>
            <a:pPr indent="-304800" lvl="0" marL="457200" rtl="0" algn="l">
              <a:lnSpc>
                <a:spcPct val="190000"/>
              </a:lnSpc>
              <a:spcBef>
                <a:spcPts val="0"/>
              </a:spcBef>
              <a:spcAft>
                <a:spcPts val="0"/>
              </a:spcAft>
              <a:buClr>
                <a:srgbClr val="333333"/>
              </a:buClr>
              <a:buSzPts val="1200"/>
              <a:buFont typeface="Roboto"/>
              <a:buChar char="●"/>
            </a:pPr>
            <a:r>
              <a:rPr lang="en" sz="1200">
                <a:solidFill>
                  <a:srgbClr val="333333"/>
                </a:solidFill>
                <a:latin typeface="Roboto"/>
                <a:ea typeface="Roboto"/>
                <a:cs typeface="Roboto"/>
                <a:sym typeface="Roboto"/>
              </a:rPr>
              <a:t>2003 - "Lean Software Development: An Agile Toolkit for Software Development Managers" published</a:t>
            </a:r>
            <a:endParaRPr sz="1200">
              <a:solidFill>
                <a:srgbClr val="333333"/>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f0b052a3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f0b052a3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9f0b052a3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9f0b052a3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9f0b052a3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9f0b052a3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f0b052a3e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9f0b052a3e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830392" y="1191256"/>
            <a:ext cx="745763" cy="45826"/>
            <a:chOff x="4580561" y="2589004"/>
            <a:chExt cx="1064464" cy="25200"/>
          </a:xfrm>
        </p:grpSpPr>
        <p:sp>
          <p:nvSpPr>
            <p:cNvPr id="57" name="Google Shape;57;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60" name="Google Shape;60;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1" name="Google Shape;6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2" name="Shape 62"/>
        <p:cNvGrpSpPr/>
        <p:nvPr/>
      </p:nvGrpSpPr>
      <p:grpSpPr>
        <a:xfrm>
          <a:off x="0" y="0"/>
          <a:ext cx="0" cy="0"/>
          <a:chOff x="0" y="0"/>
          <a:chExt cx="0" cy="0"/>
        </a:xfrm>
      </p:grpSpPr>
      <p:grpSp>
        <p:nvGrpSpPr>
          <p:cNvPr id="63" name="Google Shape;63;p15"/>
          <p:cNvGrpSpPr/>
          <p:nvPr/>
        </p:nvGrpSpPr>
        <p:grpSpPr>
          <a:xfrm>
            <a:off x="830392" y="1191256"/>
            <a:ext cx="745763" cy="45826"/>
            <a:chOff x="4580561" y="2589004"/>
            <a:chExt cx="1064464" cy="25200"/>
          </a:xfrm>
        </p:grpSpPr>
        <p:sp>
          <p:nvSpPr>
            <p:cNvPr id="64" name="Google Shape;6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15"/>
          <p:cNvSpPr txBox="1"/>
          <p:nvPr>
            <p:ph type="title"/>
          </p:nvPr>
        </p:nvSpPr>
        <p:spPr>
          <a:xfrm>
            <a:off x="729450" y="4080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7" name="Google Shape;67;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um training template" type="tx">
  <p:cSld name="TITLE_AND_BODY">
    <p:spTree>
      <p:nvGrpSpPr>
        <p:cNvPr id="68" name="Shape 68"/>
        <p:cNvGrpSpPr/>
        <p:nvPr/>
      </p:nvGrpSpPr>
      <p:grpSpPr>
        <a:xfrm>
          <a:off x="0" y="0"/>
          <a:ext cx="0" cy="0"/>
          <a:chOff x="0" y="0"/>
          <a:chExt cx="0" cy="0"/>
        </a:xfrm>
      </p:grpSpPr>
      <p:sp>
        <p:nvSpPr>
          <p:cNvPr id="69" name="Google Shape;69;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1" name="Google Shape;71;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2" name="Google Shape;72;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7"/>
          <p:cNvSpPr txBox="1"/>
          <p:nvPr>
            <p:ph type="title"/>
          </p:nvPr>
        </p:nvSpPr>
        <p:spPr>
          <a:xfrm>
            <a:off x="156575" y="-23700"/>
            <a:ext cx="7531800" cy="535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76" name="Google Shape;76;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7" name="Google Shape;77;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8" name="Google Shape;78;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82" name="Google Shape;8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3" name="Shape 83"/>
        <p:cNvGrpSpPr/>
        <p:nvPr/>
      </p:nvGrpSpPr>
      <p:grpSpPr>
        <a:xfrm>
          <a:off x="0" y="0"/>
          <a:ext cx="0" cy="0"/>
          <a:chOff x="0" y="0"/>
          <a:chExt cx="0" cy="0"/>
        </a:xfrm>
      </p:grpSpPr>
      <p:sp>
        <p:nvSpPr>
          <p:cNvPr id="84" name="Google Shape;84;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9"/>
          <p:cNvSpPr txBox="1"/>
          <p:nvPr>
            <p:ph type="title"/>
          </p:nvPr>
        </p:nvSpPr>
        <p:spPr>
          <a:xfrm>
            <a:off x="197625" y="0"/>
            <a:ext cx="5470500" cy="487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86" name="Google Shape;86;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7" name="Google Shape;87;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8" name="Shape 88"/>
        <p:cNvGrpSpPr/>
        <p:nvPr/>
      </p:nvGrpSpPr>
      <p:grpSpPr>
        <a:xfrm>
          <a:off x="0" y="0"/>
          <a:ext cx="0" cy="0"/>
          <a:chOff x="0" y="0"/>
          <a:chExt cx="0" cy="0"/>
        </a:xfrm>
      </p:grpSpPr>
      <p:grpSp>
        <p:nvGrpSpPr>
          <p:cNvPr id="89" name="Google Shape;89;p20"/>
          <p:cNvGrpSpPr/>
          <p:nvPr/>
        </p:nvGrpSpPr>
        <p:grpSpPr>
          <a:xfrm>
            <a:off x="830392" y="4169130"/>
            <a:ext cx="745763" cy="45826"/>
            <a:chOff x="4580561" y="2589004"/>
            <a:chExt cx="1064464" cy="25200"/>
          </a:xfrm>
        </p:grpSpPr>
        <p:sp>
          <p:nvSpPr>
            <p:cNvPr id="90" name="Google Shape;90;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3" name="Google Shape;93;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97" name="Google Shape;97;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8" name="Google Shape;98;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9" name="Google Shape;99;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sp>
        <p:nvSpPr>
          <p:cNvPr id="101" name="Google Shape;101;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02" name="Google Shape;102;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03" name="Shape 103"/>
        <p:cNvGrpSpPr/>
        <p:nvPr/>
      </p:nvGrpSpPr>
      <p:grpSpPr>
        <a:xfrm>
          <a:off x="0" y="0"/>
          <a:ext cx="0" cy="0"/>
          <a:chOff x="0" y="0"/>
          <a:chExt cx="0" cy="0"/>
        </a:xfrm>
      </p:grpSpPr>
      <p:grpSp>
        <p:nvGrpSpPr>
          <p:cNvPr id="104" name="Google Shape;104;p23"/>
          <p:cNvGrpSpPr/>
          <p:nvPr/>
        </p:nvGrpSpPr>
        <p:grpSpPr>
          <a:xfrm>
            <a:off x="830392" y="4169130"/>
            <a:ext cx="745763" cy="45826"/>
            <a:chOff x="4580561" y="2589004"/>
            <a:chExt cx="1064464" cy="25200"/>
          </a:xfrm>
        </p:grpSpPr>
        <p:sp>
          <p:nvSpPr>
            <p:cNvPr id="105" name="Google Shape;105;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08" name="Google Shape;108;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09" name="Google Shape;109;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12" name="Shape 112"/>
        <p:cNvGrpSpPr/>
        <p:nvPr/>
      </p:nvGrpSpPr>
      <p:grpSpPr>
        <a:xfrm>
          <a:off x="0" y="0"/>
          <a:ext cx="0" cy="0"/>
          <a:chOff x="0" y="0"/>
          <a:chExt cx="0" cy="0"/>
        </a:xfrm>
      </p:grpSpPr>
      <p:sp>
        <p:nvSpPr>
          <p:cNvPr id="113" name="Google Shape;113;p25"/>
          <p:cNvSpPr txBox="1"/>
          <p:nvPr>
            <p:ph idx="1" type="body"/>
          </p:nvPr>
        </p:nvSpPr>
        <p:spPr>
          <a:xfrm>
            <a:off x="261264" y="227168"/>
            <a:ext cx="2217300" cy="157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1" i="0" sz="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4" name="Google Shape;114;p25"/>
          <p:cNvSpPr txBox="1"/>
          <p:nvPr/>
        </p:nvSpPr>
        <p:spPr>
          <a:xfrm>
            <a:off x="7729870" y="4104167"/>
            <a:ext cx="1848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6"/>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p26"/>
          <p:cNvSpPr txBox="1"/>
          <p:nvPr>
            <p:ph idx="1" type="body"/>
          </p:nvPr>
        </p:nvSpPr>
        <p:spPr>
          <a:xfrm>
            <a:off x="342900" y="697706"/>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26"/>
          <p:cNvSpPr txBox="1"/>
          <p:nvPr>
            <p:ph idx="2" type="body"/>
          </p:nvPr>
        </p:nvSpPr>
        <p:spPr>
          <a:xfrm>
            <a:off x="4580598" y="685800"/>
            <a:ext cx="4237500" cy="4171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9" name="Google Shape;119;p26"/>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0" name="Shape 120"/>
        <p:cNvGrpSpPr/>
        <p:nvPr/>
      </p:nvGrpSpPr>
      <p:grpSpPr>
        <a:xfrm>
          <a:off x="0" y="0"/>
          <a:ext cx="0" cy="0"/>
          <a:chOff x="0" y="0"/>
          <a:chExt cx="0" cy="0"/>
        </a:xfrm>
      </p:grpSpPr>
      <p:sp>
        <p:nvSpPr>
          <p:cNvPr id="121" name="Google Shape;121;p27"/>
          <p:cNvSpPr txBox="1"/>
          <p:nvPr>
            <p:ph type="title"/>
          </p:nvPr>
        </p:nvSpPr>
        <p:spPr>
          <a:xfrm>
            <a:off x="343406" y="273844"/>
            <a:ext cx="8632500" cy="345300"/>
          </a:xfrm>
          <a:prstGeom prst="rect">
            <a:avLst/>
          </a:prstGeom>
          <a:noFill/>
          <a:ln>
            <a:noFill/>
          </a:ln>
        </p:spPr>
        <p:txBody>
          <a:bodyPr anchorCtr="0" anchor="ctr" bIns="68575" lIns="68575" spcFirstLastPara="1" rIns="68575" wrap="square" tIns="68575">
            <a:noAutofit/>
          </a:bodyPr>
          <a:lstStyle>
            <a:lvl1pPr lvl="0" marR="0" rtl="0" algn="l">
              <a:lnSpc>
                <a:spcPct val="90000"/>
              </a:lnSpc>
              <a:spcBef>
                <a:spcPts val="0"/>
              </a:spcBef>
              <a:spcAft>
                <a:spcPts val="0"/>
              </a:spcAft>
              <a:buClr>
                <a:srgbClr val="0A0A3E"/>
              </a:buClr>
              <a:buSzPts val="1500"/>
              <a:buFont typeface="Arial"/>
              <a:buNone/>
              <a:defRPr b="1" i="0" sz="1500" u="none" cap="none" strike="noStrike">
                <a:solidFill>
                  <a:srgbClr val="0A0A3E"/>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27"/>
          <p:cNvSpPr txBox="1"/>
          <p:nvPr>
            <p:ph idx="1" type="body"/>
          </p:nvPr>
        </p:nvSpPr>
        <p:spPr>
          <a:xfrm>
            <a:off x="343406" y="682228"/>
            <a:ext cx="8632500" cy="39468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90000"/>
              </a:lnSpc>
              <a:spcBef>
                <a:spcPts val="800"/>
              </a:spcBef>
              <a:spcAft>
                <a:spcPts val="0"/>
              </a:spcAft>
              <a:buClr>
                <a:srgbClr val="ED1B24"/>
              </a:buClr>
              <a:buSzPts val="1400"/>
              <a:buFont typeface="Arial"/>
              <a:buChar char="•"/>
              <a:defRPr b="0" i="0" sz="1400" u="none" cap="none" strike="noStrike">
                <a:solidFill>
                  <a:schemeClr val="dk1"/>
                </a:solidFill>
                <a:latin typeface="Calibri"/>
                <a:ea typeface="Calibri"/>
                <a:cs typeface="Calibri"/>
                <a:sym typeface="Calibri"/>
              </a:defRPr>
            </a:lvl1pPr>
            <a:lvl2pPr indent="-304800" lvl="1" marL="9144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2pPr>
            <a:lvl3pPr indent="-304800" lvl="2" marL="13716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3pPr>
            <a:lvl4pPr indent="-304800" lvl="3" marL="18288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4pPr>
            <a:lvl5pPr indent="-304800" lvl="4" marL="2286000" marR="0" rtl="0" algn="l">
              <a:lnSpc>
                <a:spcPct val="90000"/>
              </a:lnSpc>
              <a:spcBef>
                <a:spcPts val="400"/>
              </a:spcBef>
              <a:spcAft>
                <a:spcPts val="0"/>
              </a:spcAft>
              <a:buClr>
                <a:srgbClr val="ED1B24"/>
              </a:buClr>
              <a:buSzPts val="12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3" name="Google Shape;123;p27"/>
          <p:cNvSpPr txBox="1"/>
          <p:nvPr>
            <p:ph idx="12" type="sldNum"/>
          </p:nvPr>
        </p:nvSpPr>
        <p:spPr>
          <a:xfrm>
            <a:off x="8812732" y="4931085"/>
            <a:ext cx="331200" cy="212400"/>
          </a:xfrm>
          <a:prstGeom prst="rect">
            <a:avLst/>
          </a:prstGeom>
          <a:noFill/>
          <a:ln>
            <a:noFill/>
          </a:ln>
        </p:spPr>
        <p:txBody>
          <a:bodyPr anchorCtr="0" anchor="t"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B3B3B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53" name="Google Shape;53;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drive.google.com/file/d/1P4-YOUsdDsoHxoZcWqe_ocH7ExUG0c2E/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www.youtube.com/watch?v=ml6o40s9R-A" TargetMode="Externa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www.youtube.com/watch?v=ml6o40s9R-A" TargetMode="External"/><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hyperlink" Target="http://drive.google.com/file/d/1OqmzX-VZnCP9QgP-v6OARK-NhDkdLAKW/view" TargetMode="External"/><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hyperlink" Target="http://drive.google.com/file/d/1AeYPV6uIb6-CcCp1iZrKmntCyxWkvTE-/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hyperlink" Target="http://drive.google.com/file/d/1wNCIk-PnjlOWReMQYSWz8P_ygqyrX08s/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129" name="Google Shape;129;p2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Welcome to our first online training session!</a:t>
            </a:r>
            <a:endParaRPr sz="1800"/>
          </a:p>
          <a:p>
            <a:pPr indent="0" lvl="0" marL="0" rtl="0" algn="l">
              <a:spcBef>
                <a:spcPts val="0"/>
              </a:spcBef>
              <a:spcAft>
                <a:spcPts val="0"/>
              </a:spcAft>
              <a:buNone/>
            </a:pPr>
            <a:r>
              <a:rPr lang="en" sz="1800"/>
              <a:t>Please read through this deck in advance of next week’s session and complete the activity on </a:t>
            </a:r>
            <a:r>
              <a:rPr lang="en" sz="1800"/>
              <a:t>multitasking</a:t>
            </a:r>
            <a:r>
              <a:rPr lang="en" sz="1800"/>
              <a:t>.</a:t>
            </a:r>
            <a:endParaRPr sz="1200"/>
          </a:p>
          <a:p>
            <a:pPr indent="0" lvl="0" marL="0" rtl="0" algn="l">
              <a:spcBef>
                <a:spcPts val="0"/>
              </a:spcBef>
              <a:spcAft>
                <a:spcPts val="0"/>
              </a:spcAft>
              <a:buNone/>
            </a:pPr>
            <a:r>
              <a:rPr lang="en" sz="1800"/>
              <a:t>On some slides you will see an icon - please click to hear more. </a:t>
            </a:r>
            <a:endParaRPr sz="700"/>
          </a:p>
          <a:p>
            <a:pPr indent="0" lvl="0" marL="0" rtl="0" algn="l">
              <a:spcBef>
                <a:spcPts val="0"/>
              </a:spcBef>
              <a:spcAft>
                <a:spcPts val="0"/>
              </a:spcAft>
              <a:buNone/>
            </a:pPr>
            <a:r>
              <a:rPr lang="en" sz="1800"/>
              <a:t>Next week’s session will be an interactive video call which will test your understanding of the material! </a:t>
            </a:r>
            <a:endParaRPr sz="1800"/>
          </a:p>
        </p:txBody>
      </p:sp>
      <p:pic>
        <p:nvPicPr>
          <p:cNvPr id="130" name="Google Shape;130;p28"/>
          <p:cNvPicPr preferRelativeResize="0"/>
          <p:nvPr/>
        </p:nvPicPr>
        <p:blipFill rotWithShape="1">
          <a:blip r:embed="rId3">
            <a:alphaModFix/>
          </a:blip>
          <a:srcRect b="-4890" l="-7640" r="7640" t="4890"/>
          <a:stretch/>
        </p:blipFill>
        <p:spPr>
          <a:xfrm>
            <a:off x="7674600" y="1847850"/>
            <a:ext cx="1390650" cy="1447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descr="https://forum.strats.co/uploads/default/4165/1113a7a6ec3fdf35.png" id="189" name="Google Shape;189;p37"/>
          <p:cNvPicPr preferRelativeResize="0"/>
          <p:nvPr/>
        </p:nvPicPr>
        <p:blipFill rotWithShape="1">
          <a:blip r:embed="rId3">
            <a:alphaModFix/>
          </a:blip>
          <a:srcRect b="0" l="0" r="0" t="0"/>
          <a:stretch/>
        </p:blipFill>
        <p:spPr>
          <a:xfrm>
            <a:off x="1666500" y="676300"/>
            <a:ext cx="6268200" cy="42591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90" name="Google Shape;190;p37"/>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id="191" name="Google Shape;191;p37" title="MVP and MMP.wav">
            <a:hlinkClick r:id="rId4"/>
          </p:cNvPr>
          <p:cNvPicPr preferRelativeResize="0"/>
          <p:nvPr/>
        </p:nvPicPr>
        <p:blipFill>
          <a:blip r:embed="rId5">
            <a:alphaModFix/>
          </a:blip>
          <a:stretch>
            <a:fillRect/>
          </a:stretch>
        </p:blipFill>
        <p:spPr>
          <a:xfrm>
            <a:off x="152400" y="663900"/>
            <a:ext cx="681675" cy="681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Manifesto &amp; Principles</a:t>
            </a:r>
            <a:endParaRPr/>
          </a:p>
          <a:p>
            <a:pPr indent="0" lvl="0" marL="0" rtl="0" algn="l">
              <a:spcBef>
                <a:spcPts val="0"/>
              </a:spcBef>
              <a:spcAft>
                <a:spcPts val="0"/>
              </a:spcAft>
              <a:buNone/>
            </a:pPr>
            <a:r>
              <a:t/>
            </a:r>
            <a:endParaRPr/>
          </a:p>
        </p:txBody>
      </p:sp>
      <p:sp>
        <p:nvSpPr>
          <p:cNvPr id="197" name="Google Shape;197;p3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Manifesto</a:t>
            </a:r>
            <a:endParaRPr/>
          </a:p>
        </p:txBody>
      </p:sp>
      <p:grpSp>
        <p:nvGrpSpPr>
          <p:cNvPr id="203" name="Google Shape;203;p39"/>
          <p:cNvGrpSpPr/>
          <p:nvPr/>
        </p:nvGrpSpPr>
        <p:grpSpPr>
          <a:xfrm>
            <a:off x="4802315" y="1884446"/>
            <a:ext cx="1648500" cy="2062092"/>
            <a:chOff x="4959870" y="1884446"/>
            <a:chExt cx="1648500" cy="2062092"/>
          </a:xfrm>
        </p:grpSpPr>
        <p:sp>
          <p:nvSpPr>
            <p:cNvPr id="204" name="Google Shape;204;p39"/>
            <p:cNvSpPr txBox="1"/>
            <p:nvPr/>
          </p:nvSpPr>
          <p:spPr>
            <a:xfrm>
              <a:off x="4959870" y="3333938"/>
              <a:ext cx="1648500" cy="612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CUSTOMER COLLABORATION</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contract negotiation</a:t>
              </a:r>
              <a:endParaRPr i="0" sz="1400" u="none" cap="none" strike="noStrike">
                <a:solidFill>
                  <a:srgbClr val="000000"/>
                </a:solidFill>
                <a:latin typeface="Raleway"/>
                <a:ea typeface="Raleway"/>
                <a:cs typeface="Raleway"/>
                <a:sym typeface="Raleway"/>
              </a:endParaRPr>
            </a:p>
          </p:txBody>
        </p:sp>
        <p:pic>
          <p:nvPicPr>
            <p:cNvPr id="205" name="Google Shape;205;p39"/>
            <p:cNvPicPr preferRelativeResize="0"/>
            <p:nvPr/>
          </p:nvPicPr>
          <p:blipFill rotWithShape="1">
            <a:blip r:embed="rId3">
              <a:alphaModFix/>
            </a:blip>
            <a:srcRect b="22518" l="17864" r="12107" t="285"/>
            <a:stretch/>
          </p:blipFill>
          <p:spPr>
            <a:xfrm>
              <a:off x="5096820" y="1884446"/>
              <a:ext cx="1374600" cy="1374600"/>
            </a:xfrm>
            <a:prstGeom prst="ellipse">
              <a:avLst/>
            </a:prstGeom>
            <a:noFill/>
            <a:ln>
              <a:noFill/>
            </a:ln>
          </p:spPr>
        </p:pic>
      </p:grpSp>
      <p:grpSp>
        <p:nvGrpSpPr>
          <p:cNvPr id="206" name="Google Shape;206;p39"/>
          <p:cNvGrpSpPr/>
          <p:nvPr/>
        </p:nvGrpSpPr>
        <p:grpSpPr>
          <a:xfrm>
            <a:off x="7077175" y="1884455"/>
            <a:ext cx="1487700" cy="2046345"/>
            <a:chOff x="7077175" y="1884455"/>
            <a:chExt cx="1487700" cy="2046345"/>
          </a:xfrm>
        </p:grpSpPr>
        <p:sp>
          <p:nvSpPr>
            <p:cNvPr id="207" name="Google Shape;207;p39"/>
            <p:cNvSpPr txBox="1"/>
            <p:nvPr/>
          </p:nvSpPr>
          <p:spPr>
            <a:xfrm>
              <a:off x="7077175" y="3349700"/>
              <a:ext cx="1487700" cy="581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RESPONDING TO CHANGE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following a plan</a:t>
              </a:r>
              <a:endParaRPr i="0" sz="800" u="none" cap="none" strike="noStrike">
                <a:solidFill>
                  <a:srgbClr val="595959"/>
                </a:solidFill>
                <a:latin typeface="Raleway"/>
                <a:ea typeface="Raleway"/>
                <a:cs typeface="Raleway"/>
                <a:sym typeface="Raleway"/>
              </a:endParaRPr>
            </a:p>
          </p:txBody>
        </p:sp>
        <p:pic>
          <p:nvPicPr>
            <p:cNvPr id="208" name="Google Shape;208;p39"/>
            <p:cNvPicPr preferRelativeResize="0"/>
            <p:nvPr/>
          </p:nvPicPr>
          <p:blipFill rotWithShape="1">
            <a:blip r:embed="rId4">
              <a:alphaModFix/>
            </a:blip>
            <a:srcRect b="8078" l="15445" r="7173" t="14539"/>
            <a:stretch/>
          </p:blipFill>
          <p:spPr>
            <a:xfrm>
              <a:off x="7133725" y="1884455"/>
              <a:ext cx="1374600" cy="1374600"/>
            </a:xfrm>
            <a:prstGeom prst="ellipse">
              <a:avLst/>
            </a:prstGeom>
            <a:noFill/>
            <a:ln>
              <a:noFill/>
            </a:ln>
          </p:spPr>
        </p:pic>
      </p:grpSp>
      <p:grpSp>
        <p:nvGrpSpPr>
          <p:cNvPr id="209" name="Google Shape;209;p39"/>
          <p:cNvGrpSpPr/>
          <p:nvPr/>
        </p:nvGrpSpPr>
        <p:grpSpPr>
          <a:xfrm>
            <a:off x="450895" y="1884456"/>
            <a:ext cx="1696800" cy="1968488"/>
            <a:chOff x="450895" y="1884456"/>
            <a:chExt cx="1696800" cy="1968488"/>
          </a:xfrm>
        </p:grpSpPr>
        <p:sp>
          <p:nvSpPr>
            <p:cNvPr id="210" name="Google Shape;210;p39"/>
            <p:cNvSpPr txBox="1"/>
            <p:nvPr/>
          </p:nvSpPr>
          <p:spPr>
            <a:xfrm>
              <a:off x="450895" y="3333944"/>
              <a:ext cx="1696800" cy="51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INDIVIDUALS &amp; INTERACTIONS</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900"/>
                <a:buFont typeface="Arial"/>
                <a:buNone/>
              </a:pPr>
              <a:r>
                <a:rPr i="0" lang="en" sz="900" u="none" cap="none" strike="noStrike">
                  <a:solidFill>
                    <a:srgbClr val="595959"/>
                  </a:solidFill>
                  <a:latin typeface="Raleway"/>
                  <a:ea typeface="Raleway"/>
                  <a:cs typeface="Raleway"/>
                  <a:sym typeface="Raleway"/>
                </a:rPr>
                <a:t>Over Processes and Tools</a:t>
              </a:r>
              <a:endParaRPr i="0" sz="1400" u="none" cap="none" strike="noStrike">
                <a:solidFill>
                  <a:srgbClr val="000000"/>
                </a:solidFill>
                <a:latin typeface="Raleway"/>
                <a:ea typeface="Raleway"/>
                <a:cs typeface="Raleway"/>
                <a:sym typeface="Raleway"/>
              </a:endParaRPr>
            </a:p>
          </p:txBody>
        </p:sp>
        <p:pic>
          <p:nvPicPr>
            <p:cNvPr id="211" name="Google Shape;211;p39"/>
            <p:cNvPicPr preferRelativeResize="0"/>
            <p:nvPr/>
          </p:nvPicPr>
          <p:blipFill rotWithShape="1">
            <a:blip r:embed="rId5">
              <a:alphaModFix/>
            </a:blip>
            <a:srcRect b="45198" l="33789" r="49136" t="27932"/>
            <a:stretch/>
          </p:blipFill>
          <p:spPr>
            <a:xfrm>
              <a:off x="611995" y="1884456"/>
              <a:ext cx="1374600" cy="1374600"/>
            </a:xfrm>
            <a:prstGeom prst="ellipse">
              <a:avLst/>
            </a:prstGeom>
            <a:noFill/>
            <a:ln>
              <a:noFill/>
            </a:ln>
          </p:spPr>
        </p:pic>
      </p:grpSp>
      <p:grpSp>
        <p:nvGrpSpPr>
          <p:cNvPr id="212" name="Google Shape;212;p39"/>
          <p:cNvGrpSpPr/>
          <p:nvPr/>
        </p:nvGrpSpPr>
        <p:grpSpPr>
          <a:xfrm>
            <a:off x="2774055" y="1884442"/>
            <a:ext cx="1401900" cy="1986358"/>
            <a:chOff x="2785622" y="1884442"/>
            <a:chExt cx="1401900" cy="1986358"/>
          </a:xfrm>
        </p:grpSpPr>
        <p:sp>
          <p:nvSpPr>
            <p:cNvPr id="213" name="Google Shape;213;p39"/>
            <p:cNvSpPr txBox="1"/>
            <p:nvPr/>
          </p:nvSpPr>
          <p:spPr>
            <a:xfrm>
              <a:off x="2849822" y="3316100"/>
              <a:ext cx="1273500" cy="55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CBD30"/>
                </a:buClr>
                <a:buSzPts val="1200"/>
                <a:buFont typeface="Arial"/>
                <a:buNone/>
              </a:pPr>
              <a:r>
                <a:rPr b="1" i="0" lang="en" sz="1200" u="none" cap="none" strike="noStrike">
                  <a:solidFill>
                    <a:schemeClr val="dk1"/>
                  </a:solidFill>
                  <a:latin typeface="Raleway"/>
                  <a:ea typeface="Raleway"/>
                  <a:cs typeface="Raleway"/>
                  <a:sym typeface="Raleway"/>
                </a:rPr>
                <a:t>WORKING SOFTWARE</a:t>
              </a:r>
              <a:endParaRPr b="1" i="0" sz="1200" u="none" cap="none" strike="noStrike">
                <a:solidFill>
                  <a:schemeClr val="dk1"/>
                </a:solidFill>
                <a:latin typeface="Raleway"/>
                <a:ea typeface="Raleway"/>
                <a:cs typeface="Raleway"/>
                <a:sym typeface="Raleway"/>
              </a:endParaRPr>
            </a:p>
            <a:p>
              <a:pPr indent="0" lvl="0" marL="0" marR="0" rtl="0" algn="ctr">
                <a:lnSpc>
                  <a:spcPct val="100000"/>
                </a:lnSpc>
                <a:spcBef>
                  <a:spcPts val="300"/>
                </a:spcBef>
                <a:spcAft>
                  <a:spcPts val="0"/>
                </a:spcAft>
                <a:buClr>
                  <a:srgbClr val="595959"/>
                </a:buClr>
                <a:buSzPts val="800"/>
                <a:buFont typeface="Arial"/>
                <a:buNone/>
              </a:pPr>
              <a:r>
                <a:rPr i="0" lang="en" sz="800" u="none" cap="none" strike="noStrike">
                  <a:solidFill>
                    <a:srgbClr val="595959"/>
                  </a:solidFill>
                  <a:latin typeface="Raleway"/>
                  <a:ea typeface="Raleway"/>
                  <a:cs typeface="Raleway"/>
                  <a:sym typeface="Raleway"/>
                </a:rPr>
                <a:t>Over comprehensive documentation.</a:t>
              </a:r>
              <a:endParaRPr i="0" sz="1400" u="none" cap="none" strike="noStrike">
                <a:solidFill>
                  <a:srgbClr val="000000"/>
                </a:solidFill>
                <a:latin typeface="Raleway"/>
                <a:ea typeface="Raleway"/>
                <a:cs typeface="Raleway"/>
                <a:sym typeface="Raleway"/>
              </a:endParaRPr>
            </a:p>
          </p:txBody>
        </p:sp>
        <p:pic>
          <p:nvPicPr>
            <p:cNvPr descr="mobile phone" id="214" name="Google Shape;214;p39"/>
            <p:cNvPicPr preferRelativeResize="0"/>
            <p:nvPr/>
          </p:nvPicPr>
          <p:blipFill rotWithShape="1">
            <a:blip r:embed="rId6">
              <a:alphaModFix/>
            </a:blip>
            <a:srcRect b="0" l="0" r="0" t="0"/>
            <a:stretch/>
          </p:blipFill>
          <p:spPr>
            <a:xfrm>
              <a:off x="2785622" y="1884442"/>
              <a:ext cx="1401900" cy="1374600"/>
            </a:xfrm>
            <a:prstGeom prst="ellipse">
              <a:avLst/>
            </a:prstGeom>
            <a:noFill/>
            <a:ln>
              <a:noFill/>
            </a:ln>
          </p:spPr>
        </p:pic>
      </p:grpSp>
      <p:sp>
        <p:nvSpPr>
          <p:cNvPr id="215" name="Google Shape;215;p39"/>
          <p:cNvSpPr txBox="1"/>
          <p:nvPr/>
        </p:nvSpPr>
        <p:spPr>
          <a:xfrm>
            <a:off x="916575" y="966613"/>
            <a:ext cx="71367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aleway"/>
                <a:ea typeface="Raleway"/>
                <a:cs typeface="Raleway"/>
                <a:sym typeface="Raleway"/>
              </a:rPr>
              <a:t>There are 4 key values which are the foundation for agile ways of working.</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a:p>
            <a:pPr indent="0" lvl="0" marL="0" rtl="0" algn="ctr">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413673" y="1417650"/>
            <a:ext cx="3784500" cy="230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EARLY AND CONTINUOUS DELIVERY OF VALUABLE SOFTWARE</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Customers are satisfied when there is: </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Raleway"/>
              <a:buAutoNum type="arabicPeriod"/>
            </a:pPr>
            <a:r>
              <a:rPr i="0" lang="en" sz="1200" u="none" cap="none" strike="noStrike">
                <a:solidFill>
                  <a:schemeClr val="dk1"/>
                </a:solidFill>
                <a:latin typeface="Raleway"/>
                <a:ea typeface="Raleway"/>
                <a:cs typeface="Raleway"/>
                <a:sym typeface="Raleway"/>
              </a:rPr>
              <a:t>Early delivery of products to customer for testing and feedback</a:t>
            </a:r>
            <a:endParaRPr i="0" sz="1400" u="none" cap="none" strike="noStrike">
              <a:solidFill>
                <a:schemeClr val="dk1"/>
              </a:solidFill>
              <a:latin typeface="Raleway"/>
              <a:ea typeface="Raleway"/>
              <a:cs typeface="Raleway"/>
              <a:sym typeface="Raleway"/>
            </a:endParaRPr>
          </a:p>
          <a:p>
            <a:pPr indent="-180975" lvl="0" marL="257175" marR="0" rtl="0" algn="l">
              <a:lnSpc>
                <a:spcPct val="100000"/>
              </a:lnSpc>
              <a:spcBef>
                <a:spcPts val="0"/>
              </a:spcBef>
              <a:spcAft>
                <a:spcPts val="0"/>
              </a:spcAft>
              <a:buClr>
                <a:srgbClr val="000000"/>
              </a:buClr>
              <a:buSzPts val="1200"/>
              <a:buFont typeface="Calibri"/>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Arial"/>
              <a:buAutoNum type="arabicPeriod"/>
            </a:pPr>
            <a:r>
              <a:rPr b="1" i="0" lang="en" sz="1200" u="none" cap="none" strike="noStrike">
                <a:solidFill>
                  <a:schemeClr val="dk1"/>
                </a:solidFill>
                <a:latin typeface="Raleway"/>
                <a:ea typeface="Raleway"/>
                <a:cs typeface="Raleway"/>
                <a:sym typeface="Raleway"/>
              </a:rPr>
              <a:t>Continuous</a:t>
            </a:r>
            <a:r>
              <a:rPr i="0" lang="en" sz="1200" u="none" cap="none" strike="noStrike">
                <a:solidFill>
                  <a:schemeClr val="dk1"/>
                </a:solidFill>
                <a:latin typeface="Raleway"/>
                <a:ea typeface="Raleway"/>
                <a:cs typeface="Raleway"/>
                <a:sym typeface="Raleway"/>
              </a:rPr>
              <a:t> </a:t>
            </a:r>
            <a:r>
              <a:rPr b="1" i="0" lang="en" sz="1200" u="none" cap="none" strike="noStrike">
                <a:solidFill>
                  <a:schemeClr val="dk1"/>
                </a:solidFill>
                <a:latin typeface="Raleway"/>
                <a:ea typeface="Raleway"/>
                <a:cs typeface="Raleway"/>
                <a:sym typeface="Raleway"/>
              </a:rPr>
              <a:t>delivery</a:t>
            </a:r>
            <a:r>
              <a:rPr i="0" lang="en" sz="1200" u="none" cap="none" strike="noStrike">
                <a:solidFill>
                  <a:schemeClr val="dk1"/>
                </a:solidFill>
                <a:latin typeface="Raleway"/>
                <a:ea typeface="Raleway"/>
                <a:cs typeface="Raleway"/>
                <a:sym typeface="Raleway"/>
              </a:rPr>
              <a:t> to let  customers know the progress</a:t>
            </a:r>
            <a:endParaRPr i="0" sz="1400" u="none" cap="none" strike="noStrike">
              <a:solidFill>
                <a:schemeClr val="dk1"/>
              </a:solidFill>
              <a:latin typeface="Raleway"/>
              <a:ea typeface="Raleway"/>
              <a:cs typeface="Raleway"/>
              <a:sym typeface="Raleway"/>
            </a:endParaRPr>
          </a:p>
          <a:p>
            <a:pPr indent="-180975" lvl="0" marL="257175" marR="0" rtl="0" algn="l">
              <a:lnSpc>
                <a:spcPct val="100000"/>
              </a:lnSpc>
              <a:spcBef>
                <a:spcPts val="0"/>
              </a:spcBef>
              <a:spcAft>
                <a:spcPts val="0"/>
              </a:spcAft>
              <a:buClr>
                <a:srgbClr val="000000"/>
              </a:buClr>
              <a:buSzPts val="1200"/>
              <a:buFont typeface="Calibri"/>
              <a:buNone/>
            </a:pPr>
            <a:r>
              <a:t/>
            </a:r>
            <a:endParaRPr i="0" sz="1200" u="none" cap="none" strike="noStrike">
              <a:solidFill>
                <a:schemeClr val="dk1"/>
              </a:solidFill>
              <a:latin typeface="Raleway"/>
              <a:ea typeface="Raleway"/>
              <a:cs typeface="Raleway"/>
              <a:sym typeface="Raleway"/>
            </a:endParaRPr>
          </a:p>
          <a:p>
            <a:pPr indent="-257175" lvl="0" marL="257175" marR="0" rtl="0" algn="l">
              <a:lnSpc>
                <a:spcPct val="100000"/>
              </a:lnSpc>
              <a:spcBef>
                <a:spcPts val="0"/>
              </a:spcBef>
              <a:spcAft>
                <a:spcPts val="0"/>
              </a:spcAft>
              <a:buClr>
                <a:schemeClr val="dk1"/>
              </a:buClr>
              <a:buSzPts val="1200"/>
              <a:buFont typeface="Arial"/>
              <a:buAutoNum type="arabicPeriod"/>
            </a:pPr>
            <a:r>
              <a:rPr i="0" lang="en" sz="1200" u="none" cap="none" strike="noStrike">
                <a:solidFill>
                  <a:schemeClr val="dk1"/>
                </a:solidFill>
                <a:latin typeface="Raleway"/>
                <a:ea typeface="Raleway"/>
                <a:cs typeface="Raleway"/>
                <a:sym typeface="Raleway"/>
              </a:rPr>
              <a:t>Delivery of values to the customers by </a:t>
            </a:r>
            <a:r>
              <a:rPr b="1" i="0" lang="en" sz="1200" u="none" cap="none" strike="noStrike">
                <a:solidFill>
                  <a:schemeClr val="dk1"/>
                </a:solidFill>
                <a:latin typeface="Raleway"/>
                <a:ea typeface="Raleway"/>
                <a:cs typeface="Raleway"/>
                <a:sym typeface="Raleway"/>
              </a:rPr>
              <a:t>fulfilling the top priority requirements first</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The output of each iteration is working code that can be used to evaluate and </a:t>
            </a:r>
            <a:r>
              <a:rPr b="1" i="0" lang="en" sz="1200" u="none" cap="none" strike="noStrike">
                <a:solidFill>
                  <a:schemeClr val="dk1"/>
                </a:solidFill>
                <a:latin typeface="Raleway"/>
                <a:ea typeface="Raleway"/>
                <a:cs typeface="Raleway"/>
                <a:sym typeface="Raleway"/>
              </a:rPr>
              <a:t>respond to</a:t>
            </a:r>
            <a:r>
              <a:rPr i="0" lang="en" sz="1200" u="none" cap="none" strike="noStrike">
                <a:solidFill>
                  <a:schemeClr val="dk1"/>
                </a:solidFill>
                <a:latin typeface="Raleway"/>
                <a:ea typeface="Raleway"/>
                <a:cs typeface="Raleway"/>
                <a:sym typeface="Raleway"/>
              </a:rPr>
              <a:t> </a:t>
            </a:r>
            <a:r>
              <a:rPr b="1" i="0" lang="en" sz="1200" u="none" cap="none" strike="noStrike">
                <a:solidFill>
                  <a:schemeClr val="dk1"/>
                </a:solidFill>
                <a:latin typeface="Raleway"/>
                <a:ea typeface="Raleway"/>
                <a:cs typeface="Raleway"/>
                <a:sym typeface="Raleway"/>
              </a:rPr>
              <a:t>changing and evolving user requirements</a:t>
            </a:r>
            <a:r>
              <a:rPr i="0" lang="en" sz="1200" u="none" cap="none" strike="noStrike">
                <a:solidFill>
                  <a:schemeClr val="dk1"/>
                </a:solidFill>
                <a:latin typeface="Raleway"/>
                <a:ea typeface="Raleway"/>
                <a:cs typeface="Raleway"/>
                <a:sym typeface="Raleway"/>
              </a:rPr>
              <a:t>.</a:t>
            </a:r>
            <a:endParaRPr i="0" sz="1400" u="none" cap="none" strike="noStrike">
              <a:solidFill>
                <a:schemeClr val="dk1"/>
              </a:solidFill>
              <a:latin typeface="Raleway"/>
              <a:ea typeface="Raleway"/>
              <a:cs typeface="Raleway"/>
              <a:sym typeface="Raleway"/>
            </a:endParaRPr>
          </a:p>
        </p:txBody>
      </p:sp>
      <p:pic>
        <p:nvPicPr>
          <p:cNvPr id="221" name="Google Shape;221;p40"/>
          <p:cNvPicPr preferRelativeResize="0"/>
          <p:nvPr/>
        </p:nvPicPr>
        <p:blipFill>
          <a:blip r:embed="rId3">
            <a:alphaModFix/>
          </a:blip>
          <a:stretch>
            <a:fillRect/>
          </a:stretch>
        </p:blipFill>
        <p:spPr>
          <a:xfrm>
            <a:off x="4761200" y="1206800"/>
            <a:ext cx="4243300" cy="272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WELCOME CHANGE </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1" sz="1800">
              <a:solidFill>
                <a:srgbClr val="666666"/>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As well as welcoming change there needs to be </a:t>
            </a:r>
            <a:r>
              <a:rPr b="1" i="0" lang="en" sz="1200" u="none" cap="none" strike="noStrike">
                <a:solidFill>
                  <a:schemeClr val="dk1"/>
                </a:solidFill>
                <a:latin typeface="Raleway"/>
                <a:ea typeface="Raleway"/>
                <a:cs typeface="Raleway"/>
                <a:sym typeface="Raleway"/>
              </a:rPr>
              <a:t>responsiveness</a:t>
            </a:r>
            <a:r>
              <a:rPr i="0" lang="en" sz="1200" u="none" cap="none" strike="noStrike">
                <a:solidFill>
                  <a:schemeClr val="dk1"/>
                </a:solidFill>
                <a:latin typeface="Raleway"/>
                <a:ea typeface="Raleway"/>
                <a:cs typeface="Raleway"/>
                <a:sym typeface="Raleway"/>
              </a:rPr>
              <a:t> to change</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You can implement changes </a:t>
            </a:r>
            <a:r>
              <a:rPr i="1" lang="en" sz="1200" u="none" cap="none" strike="noStrike">
                <a:solidFill>
                  <a:schemeClr val="dk1"/>
                </a:solidFill>
                <a:latin typeface="Raleway"/>
                <a:ea typeface="Raleway"/>
                <a:cs typeface="Raleway"/>
                <a:sym typeface="Raleway"/>
              </a:rPr>
              <a:t>now -- </a:t>
            </a:r>
            <a:r>
              <a:rPr i="0" lang="en" sz="1200" u="none" cap="none" strike="noStrike">
                <a:solidFill>
                  <a:schemeClr val="dk1"/>
                </a:solidFill>
                <a:latin typeface="Raleway"/>
                <a:ea typeface="Raleway"/>
                <a:cs typeface="Raleway"/>
                <a:sym typeface="Raleway"/>
              </a:rPr>
              <a:t>you don’t need to wait for the next system to be built or a system redesign</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Shorten the distance between conceiving and implementing an important change. And even if it’s late in the development process, don’t be afraid to make a shift.</a:t>
            </a:r>
            <a:endParaRPr i="0" sz="14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i="0" sz="1200" u="none" cap="none" strike="noStrike">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Raleway"/>
                <a:ea typeface="Raleway"/>
                <a:cs typeface="Raleway"/>
                <a:sym typeface="Raleway"/>
              </a:rPr>
              <a:t>This enhances competitive advantage to emerging opportunities</a:t>
            </a:r>
            <a:endParaRPr i="0" sz="1400" u="none" cap="none" strike="noStrike">
              <a:solidFill>
                <a:schemeClr val="dk1"/>
              </a:solidFill>
              <a:latin typeface="Raleway"/>
              <a:ea typeface="Raleway"/>
              <a:cs typeface="Raleway"/>
              <a:sym typeface="Raleway"/>
            </a:endParaRPr>
          </a:p>
        </p:txBody>
      </p:sp>
      <p:pic>
        <p:nvPicPr>
          <p:cNvPr descr="Image result for change sign" id="227" name="Google Shape;227;p41"/>
          <p:cNvPicPr preferRelativeResize="0"/>
          <p:nvPr/>
        </p:nvPicPr>
        <p:blipFill rotWithShape="1">
          <a:blip r:embed="rId3">
            <a:alphaModFix/>
          </a:blip>
          <a:srcRect b="0" l="0" r="0" t="0"/>
          <a:stretch/>
        </p:blipFill>
        <p:spPr>
          <a:xfrm>
            <a:off x="4886919" y="1003980"/>
            <a:ext cx="3937661" cy="3054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2"/>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DELIVER WORKING SOFTWARE FREQUENTLY</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Delivering frequently provides immediate value to the customer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It is the role of the team to make sure each feature is fully developed, tested and accepted by the product owner before stating it as delivered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 project team activities are structured within a sprint to focus on </a:t>
            </a:r>
            <a:r>
              <a:rPr b="1" lang="en" sz="1200">
                <a:solidFill>
                  <a:schemeClr val="dk1"/>
                </a:solidFill>
                <a:latin typeface="Raleway"/>
                <a:ea typeface="Raleway"/>
                <a:cs typeface="Raleway"/>
                <a:sym typeface="Raleway"/>
              </a:rPr>
              <a:t>delivery of value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b="1"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So, focus more on delivering rather than just planning for delivery.  This gives you the opportunity to improve the efficiency and effectiveness of the work</a:t>
            </a:r>
            <a:endParaRPr b="1" sz="1200">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id="233" name="Google Shape;233;p42"/>
          <p:cNvPicPr preferRelativeResize="0"/>
          <p:nvPr/>
        </p:nvPicPr>
        <p:blipFill>
          <a:blip r:embed="rId3">
            <a:alphaModFix/>
          </a:blip>
          <a:stretch>
            <a:fillRect/>
          </a:stretch>
        </p:blipFill>
        <p:spPr>
          <a:xfrm>
            <a:off x="4572000" y="1439988"/>
            <a:ext cx="4540575" cy="22635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3"/>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WORKING TOGETHER</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one is crucial, especially because it doesn’t come naturally to most people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Co-location between business people and developers is usually the best way to handle this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Use communication tools for remote workers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Communication helps the two sides better understand each other and leads to more productive work</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work together" id="239" name="Google Shape;239;p43"/>
          <p:cNvPicPr preferRelativeResize="0"/>
          <p:nvPr/>
        </p:nvPicPr>
        <p:blipFill rotWithShape="1">
          <a:blip r:embed="rId3">
            <a:alphaModFix/>
          </a:blip>
          <a:srcRect b="0" l="0" r="0" t="0"/>
          <a:stretch/>
        </p:blipFill>
        <p:spPr>
          <a:xfrm>
            <a:off x="5075422" y="1378746"/>
            <a:ext cx="3571875" cy="23860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Multi-tasking</a:t>
            </a:r>
            <a:endParaRPr/>
          </a:p>
        </p:txBody>
      </p:sp>
      <p:graphicFrame>
        <p:nvGraphicFramePr>
          <p:cNvPr id="245" name="Google Shape;245;p44"/>
          <p:cNvGraphicFramePr/>
          <p:nvPr/>
        </p:nvGraphicFramePr>
        <p:xfrm>
          <a:off x="616688" y="1657936"/>
          <a:ext cx="3000000" cy="3000000"/>
        </p:xfrm>
        <a:graphic>
          <a:graphicData uri="http://schemas.openxmlformats.org/drawingml/2006/table">
            <a:tbl>
              <a:tblPr bandRow="1" firstRow="1">
                <a:noFill/>
                <a:tableStyleId>{68CD231D-3EFF-4AA0-B0BF-252E431086C4}</a:tableStyleId>
              </a:tblPr>
              <a:tblGrid>
                <a:gridCol w="2668775"/>
                <a:gridCol w="2668775"/>
                <a:gridCol w="2668775"/>
              </a:tblGrid>
              <a:tr h="23745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Numbers</a:t>
                      </a:r>
                      <a:endParaRPr sz="1350" u="none" cap="none" strike="noStrike"/>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latin typeface="Arial"/>
                          <a:ea typeface="Arial"/>
                          <a:cs typeface="Arial"/>
                          <a:sym typeface="Arial"/>
                        </a:rPr>
                        <a:t>Letters</a:t>
                      </a:r>
                      <a:endParaRPr sz="1350" u="none" cap="none" strike="noStrike">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Roman Numerals </a:t>
                      </a:r>
                      <a:endParaRPr sz="1350" u="none" cap="none" strike="noStrike"/>
                    </a:p>
                  </a:txBody>
                  <a:tcPr marT="45725" marB="45725" marR="91450" marL="91450">
                    <a:solidFill>
                      <a:srgbClr val="6E7C8A"/>
                    </a:solidFill>
                  </a:tcPr>
                </a:tc>
              </a:tr>
              <a:tr h="48180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1, 2, 3, 4, 5, 6, 7, 8, 9, 10</a:t>
                      </a:r>
                      <a:endParaRPr sz="1350" u="none" cap="none" strike="noStrike">
                        <a:solidFill>
                          <a:srgbClr val="FFFFFF"/>
                        </a:solidFil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latin typeface="Arial"/>
                          <a:ea typeface="Arial"/>
                          <a:cs typeface="Arial"/>
                          <a:sym typeface="Arial"/>
                        </a:rPr>
                        <a:t>A, b, c, d, e, f, g, h, </a:t>
                      </a:r>
                      <a:r>
                        <a:rPr lang="en" sz="1350">
                          <a:solidFill>
                            <a:srgbClr val="FFFFFF"/>
                          </a:solidFill>
                          <a:latin typeface="Arial"/>
                          <a:ea typeface="Arial"/>
                          <a:cs typeface="Arial"/>
                          <a:sym typeface="Arial"/>
                        </a:rPr>
                        <a:t>i,</a:t>
                      </a:r>
                      <a:r>
                        <a:rPr lang="en" sz="1350" u="none" cap="none" strike="noStrike">
                          <a:solidFill>
                            <a:srgbClr val="FFFFFF"/>
                          </a:solidFill>
                          <a:latin typeface="Arial"/>
                          <a:ea typeface="Arial"/>
                          <a:cs typeface="Arial"/>
                          <a:sym typeface="Arial"/>
                        </a:rPr>
                        <a:t> j</a:t>
                      </a:r>
                      <a:endParaRPr sz="1350" u="none" cap="none" strike="noStrike">
                        <a:solidFill>
                          <a:srgbClr val="FFFFFF"/>
                        </a:solidFill>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I, II, III, IV, V, VI, VII, VIII, IX,  X</a:t>
                      </a:r>
                      <a:endParaRPr sz="1350" u="none" cap="none" strike="noStrike">
                        <a:solidFill>
                          <a:srgbClr val="FFFFFF"/>
                        </a:solidFill>
                      </a:endParaRPr>
                    </a:p>
                  </a:txBody>
                  <a:tcPr marT="45725" marB="45725" marR="91450" marL="91450">
                    <a:solidFill>
                      <a:srgbClr val="6E7C8A"/>
                    </a:solidFill>
                  </a:tcPr>
                </a:tc>
              </a:tr>
            </a:tbl>
          </a:graphicData>
        </a:graphic>
      </p:graphicFrame>
      <p:sp>
        <p:nvSpPr>
          <p:cNvPr id="246" name="Google Shape;246;p44"/>
          <p:cNvSpPr txBox="1"/>
          <p:nvPr/>
        </p:nvSpPr>
        <p:spPr>
          <a:xfrm>
            <a:off x="465225" y="869900"/>
            <a:ext cx="6993000" cy="40608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Take a blank piece of paper and draw three columns.</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 Below is a series of numbers of numbers letters and  roman numerals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Your job is to copy out the numbers, letters and roman numerals in the following pattern.. </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lang="en" sz="1200">
                <a:solidFill>
                  <a:srgbClr val="444444"/>
                </a:solidFill>
                <a:latin typeface="Raleway"/>
                <a:ea typeface="Raleway"/>
                <a:cs typeface="Raleway"/>
                <a:sym typeface="Raleway"/>
              </a:rPr>
              <a:t>Example:  </a:t>
            </a:r>
            <a:r>
              <a:rPr b="1" lang="en" sz="1200">
                <a:solidFill>
                  <a:srgbClr val="444444"/>
                </a:solidFill>
                <a:latin typeface="Raleway"/>
                <a:ea typeface="Raleway"/>
                <a:cs typeface="Raleway"/>
                <a:sym typeface="Raleway"/>
              </a:rPr>
              <a:t>A        1        I</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B        2 …..</a:t>
            </a:r>
            <a:endParaRPr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marR="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Time yourself against the clock</a:t>
            </a:r>
            <a:endParaRPr b="1"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b="1" sz="1200">
              <a:solidFill>
                <a:srgbClr val="444444"/>
              </a:solidFill>
              <a:latin typeface="Raleway"/>
              <a:ea typeface="Raleway"/>
              <a:cs typeface="Raleway"/>
              <a:sym typeface="Raleway"/>
            </a:endParaRPr>
          </a:p>
        </p:txBody>
      </p:sp>
      <p:pic>
        <p:nvPicPr>
          <p:cNvPr descr="Timer Stopwatch Counter 1 hour Maxiumum&#10;&#10;Reset to:&#10;00:00&#10;05:00&#10;10:00&#10;15:00&#10;20:00&#10;25:00&#10;30:00&#10;35:00&#10;40:00&#10;45:00&#10;50:00&#10;55:00&#10;&#10;All Alarms&#10;1   minute     http://youtu.be/1L0vygYj7xg&#10;2   minutes   http://youtu.be/U6tHNp11nNM&#10;3   minutes   http://youtu.be/29odTWtwXjM&#10;4   minutes   http://youtu.be/5Kjw_j755d4&#10;5   minutes   http://youtu.be/Kp9cSugIHpc&#10;10 minutes   http://youtu.be/anuEMTt2kmg&#10;1   hour        http://youtu.be/WI_6p33ZWjU&#10;&#10;All Timers&#10;10 minute maximum  http://youtu.be/G1bHjLbpHj8&#10;1   hour    maximum  http://youtu.be/ml6o40s9R-A" id="247" name="Google Shape;247;p44" title="Timer Stopwatch Counter 1 hour Maxiumum">
            <a:hlinkClick r:id="rId3"/>
          </p:cNvPr>
          <p:cNvPicPr preferRelativeResize="0"/>
          <p:nvPr/>
        </p:nvPicPr>
        <p:blipFill>
          <a:blip r:embed="rId4">
            <a:alphaModFix/>
          </a:blip>
          <a:stretch>
            <a:fillRect/>
          </a:stretch>
        </p:blipFill>
        <p:spPr>
          <a:xfrm>
            <a:off x="6136675" y="2872925"/>
            <a:ext cx="2712900" cy="2034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Multi-tasking</a:t>
            </a:r>
            <a:endParaRPr/>
          </a:p>
        </p:txBody>
      </p:sp>
      <p:graphicFrame>
        <p:nvGraphicFramePr>
          <p:cNvPr id="253" name="Google Shape;253;p45"/>
          <p:cNvGraphicFramePr/>
          <p:nvPr/>
        </p:nvGraphicFramePr>
        <p:xfrm>
          <a:off x="616688" y="1505536"/>
          <a:ext cx="3000000" cy="3000000"/>
        </p:xfrm>
        <a:graphic>
          <a:graphicData uri="http://schemas.openxmlformats.org/drawingml/2006/table">
            <a:tbl>
              <a:tblPr bandRow="1" firstRow="1">
                <a:noFill/>
                <a:tableStyleId>{68CD231D-3EFF-4AA0-B0BF-252E431086C4}</a:tableStyleId>
              </a:tblPr>
              <a:tblGrid>
                <a:gridCol w="2668775"/>
                <a:gridCol w="2668775"/>
                <a:gridCol w="2668775"/>
              </a:tblGrid>
              <a:tr h="23745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Numbers</a:t>
                      </a:r>
                      <a:endParaRPr sz="1350" u="none" cap="none" strike="noStrike"/>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latin typeface="Arial"/>
                          <a:ea typeface="Arial"/>
                          <a:cs typeface="Arial"/>
                          <a:sym typeface="Arial"/>
                        </a:rPr>
                        <a:t>Letters</a:t>
                      </a:r>
                      <a:endParaRPr sz="1350" u="none" cap="none" strike="noStrike">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t>Roman Numerals </a:t>
                      </a:r>
                      <a:endParaRPr sz="1350" u="none" cap="none" strike="noStrike"/>
                    </a:p>
                  </a:txBody>
                  <a:tcPr marT="45725" marB="45725" marR="91450" marL="91450">
                    <a:solidFill>
                      <a:srgbClr val="6E7C8A"/>
                    </a:solidFill>
                  </a:tcPr>
                </a:tc>
              </a:tr>
              <a:tr h="481800">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1, 2, 3, 4, 5, 6, 7, 8, 9, 10</a:t>
                      </a:r>
                      <a:endParaRPr sz="1350" u="none" cap="none" strike="noStrike">
                        <a:solidFill>
                          <a:srgbClr val="FFFFFF"/>
                        </a:solidFil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latin typeface="Arial"/>
                          <a:ea typeface="Arial"/>
                          <a:cs typeface="Arial"/>
                          <a:sym typeface="Arial"/>
                        </a:rPr>
                        <a:t>A, b, c, d, e, f, g, h, </a:t>
                      </a:r>
                      <a:r>
                        <a:rPr lang="en" sz="1350">
                          <a:solidFill>
                            <a:srgbClr val="FFFFFF"/>
                          </a:solidFill>
                          <a:latin typeface="Arial"/>
                          <a:ea typeface="Arial"/>
                          <a:cs typeface="Arial"/>
                          <a:sym typeface="Arial"/>
                        </a:rPr>
                        <a:t>i,</a:t>
                      </a:r>
                      <a:r>
                        <a:rPr lang="en" sz="1350" u="none" cap="none" strike="noStrike">
                          <a:solidFill>
                            <a:srgbClr val="FFFFFF"/>
                          </a:solidFill>
                          <a:latin typeface="Arial"/>
                          <a:ea typeface="Arial"/>
                          <a:cs typeface="Arial"/>
                          <a:sym typeface="Arial"/>
                        </a:rPr>
                        <a:t> j</a:t>
                      </a:r>
                      <a:endParaRPr sz="1350" u="none" cap="none" strike="noStrike">
                        <a:solidFill>
                          <a:srgbClr val="FFFFFF"/>
                        </a:solidFill>
                        <a:latin typeface="Arial"/>
                        <a:ea typeface="Arial"/>
                        <a:cs typeface="Arial"/>
                        <a:sym typeface="Arial"/>
                      </a:endParaRPr>
                    </a:p>
                  </a:txBody>
                  <a:tcPr marT="45725" marB="45725" marR="91450" marL="91450">
                    <a:solidFill>
                      <a:srgbClr val="6E7C8A"/>
                    </a:solidFill>
                  </a:tcPr>
                </a:tc>
                <a:tc>
                  <a:txBody>
                    <a:bodyPr/>
                    <a:lstStyle/>
                    <a:p>
                      <a:pPr indent="0" lvl="0" marL="0" marR="0" rtl="0" algn="l">
                        <a:lnSpc>
                          <a:spcPct val="100000"/>
                        </a:lnSpc>
                        <a:spcBef>
                          <a:spcPts val="0"/>
                        </a:spcBef>
                        <a:spcAft>
                          <a:spcPts val="0"/>
                        </a:spcAft>
                        <a:buClr>
                          <a:srgbClr val="000000"/>
                        </a:buClr>
                        <a:buSzPts val="1350"/>
                        <a:buFont typeface="Arial"/>
                        <a:buNone/>
                      </a:pPr>
                      <a:r>
                        <a:rPr lang="en" sz="1350" u="none" cap="none" strike="noStrike">
                          <a:solidFill>
                            <a:srgbClr val="FFFFFF"/>
                          </a:solidFill>
                        </a:rPr>
                        <a:t>I, II, III, IV, V, VI, VII, VIII, IX,  X</a:t>
                      </a:r>
                      <a:endParaRPr sz="1350" u="none" cap="none" strike="noStrike">
                        <a:solidFill>
                          <a:srgbClr val="FFFFFF"/>
                        </a:solidFill>
                      </a:endParaRPr>
                    </a:p>
                  </a:txBody>
                  <a:tcPr marT="45725" marB="45725" marR="91450" marL="91450">
                    <a:solidFill>
                      <a:srgbClr val="6E7C8A"/>
                    </a:solidFill>
                  </a:tcPr>
                </a:tc>
              </a:tr>
            </a:tbl>
          </a:graphicData>
        </a:graphic>
      </p:graphicFrame>
      <p:sp>
        <p:nvSpPr>
          <p:cNvPr id="254" name="Google Shape;254;p45"/>
          <p:cNvSpPr txBox="1"/>
          <p:nvPr/>
        </p:nvSpPr>
        <p:spPr>
          <a:xfrm>
            <a:off x="375100" y="884900"/>
            <a:ext cx="5631900" cy="4060800"/>
          </a:xfrm>
          <a:prstGeom prst="rect">
            <a:avLst/>
          </a:prstGeom>
          <a:noFill/>
          <a:ln>
            <a:noFill/>
          </a:ln>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Turn your piece of paper over and create 3 columns again</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0" lvl="0" marL="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rtl="0" algn="just">
              <a:lnSpc>
                <a:spcPct val="150000"/>
              </a:lnSpc>
              <a:spcBef>
                <a:spcPts val="0"/>
              </a:spcBef>
              <a:spcAft>
                <a:spcPts val="0"/>
              </a:spcAft>
              <a:buClr>
                <a:srgbClr val="444444"/>
              </a:buClr>
              <a:buSzPts val="1200"/>
              <a:buFont typeface="Raleway"/>
              <a:buChar char="●"/>
            </a:pPr>
            <a:r>
              <a:rPr lang="en" sz="1200">
                <a:solidFill>
                  <a:srgbClr val="444444"/>
                </a:solidFill>
                <a:latin typeface="Raleway"/>
                <a:ea typeface="Raleway"/>
                <a:cs typeface="Raleway"/>
                <a:sym typeface="Raleway"/>
              </a:rPr>
              <a:t>Copy down the same numbers, letters and roman numerals but this time do each set sequentially </a:t>
            </a:r>
            <a:endParaRPr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lang="en" sz="1200">
                <a:solidFill>
                  <a:srgbClr val="444444"/>
                </a:solidFill>
                <a:latin typeface="Raleway"/>
                <a:ea typeface="Raleway"/>
                <a:cs typeface="Raleway"/>
                <a:sym typeface="Raleway"/>
              </a:rPr>
              <a:t>Example:  </a:t>
            </a:r>
            <a:r>
              <a:rPr b="1" lang="en" sz="1200">
                <a:solidFill>
                  <a:srgbClr val="444444"/>
                </a:solidFill>
                <a:latin typeface="Raleway"/>
                <a:ea typeface="Raleway"/>
                <a:cs typeface="Raleway"/>
                <a:sym typeface="Raleway"/>
              </a:rPr>
              <a:t>A       </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B</a:t>
            </a:r>
            <a:endParaRPr b="1" sz="1200">
              <a:solidFill>
                <a:srgbClr val="444444"/>
              </a:solidFill>
              <a:latin typeface="Raleway"/>
              <a:ea typeface="Raleway"/>
              <a:cs typeface="Raleway"/>
              <a:sym typeface="Raleway"/>
            </a:endParaRPr>
          </a:p>
          <a:p>
            <a:pPr indent="0" lvl="0" marL="457200" rtl="0" algn="just">
              <a:lnSpc>
                <a:spcPct val="150000"/>
              </a:lnSpc>
              <a:spcBef>
                <a:spcPts val="0"/>
              </a:spcBef>
              <a:spcAft>
                <a:spcPts val="0"/>
              </a:spcAft>
              <a:buNone/>
            </a:pPr>
            <a:r>
              <a:rPr b="1" lang="en" sz="1200">
                <a:solidFill>
                  <a:srgbClr val="444444"/>
                </a:solidFill>
                <a:latin typeface="Raleway"/>
                <a:ea typeface="Raleway"/>
                <a:cs typeface="Raleway"/>
                <a:sym typeface="Raleway"/>
              </a:rPr>
              <a:t>                    C          </a:t>
            </a:r>
            <a:endParaRPr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sz="1200">
              <a:solidFill>
                <a:srgbClr val="444444"/>
              </a:solidFill>
              <a:latin typeface="Raleway"/>
              <a:ea typeface="Raleway"/>
              <a:cs typeface="Raleway"/>
              <a:sym typeface="Raleway"/>
            </a:endParaRPr>
          </a:p>
          <a:p>
            <a:pPr indent="-304800" lvl="0" marL="457200" marR="0" rtl="0" algn="just">
              <a:lnSpc>
                <a:spcPct val="150000"/>
              </a:lnSpc>
              <a:spcBef>
                <a:spcPts val="0"/>
              </a:spcBef>
              <a:spcAft>
                <a:spcPts val="0"/>
              </a:spcAft>
              <a:buClr>
                <a:srgbClr val="444444"/>
              </a:buClr>
              <a:buSzPts val="1200"/>
              <a:buFont typeface="Raleway"/>
              <a:buChar char="●"/>
            </a:pPr>
            <a:r>
              <a:rPr b="1" lang="en" sz="1200">
                <a:solidFill>
                  <a:srgbClr val="444444"/>
                </a:solidFill>
                <a:latin typeface="Raleway"/>
                <a:ea typeface="Raleway"/>
                <a:cs typeface="Raleway"/>
                <a:sym typeface="Raleway"/>
              </a:rPr>
              <a:t>Time yourself against the clock again.</a:t>
            </a:r>
            <a:endParaRPr b="1" sz="1200">
              <a:solidFill>
                <a:srgbClr val="444444"/>
              </a:solidFill>
              <a:latin typeface="Raleway"/>
              <a:ea typeface="Raleway"/>
              <a:cs typeface="Raleway"/>
              <a:sym typeface="Raleway"/>
            </a:endParaRPr>
          </a:p>
          <a:p>
            <a:pPr indent="0" lvl="0" marL="457200" marR="0" rtl="0" algn="just">
              <a:lnSpc>
                <a:spcPct val="150000"/>
              </a:lnSpc>
              <a:spcBef>
                <a:spcPts val="0"/>
              </a:spcBef>
              <a:spcAft>
                <a:spcPts val="0"/>
              </a:spcAft>
              <a:buNone/>
            </a:pPr>
            <a:r>
              <a:t/>
            </a:r>
            <a:endParaRPr b="1" sz="1200">
              <a:solidFill>
                <a:srgbClr val="444444"/>
              </a:solidFill>
              <a:latin typeface="Raleway"/>
              <a:ea typeface="Raleway"/>
              <a:cs typeface="Raleway"/>
              <a:sym typeface="Raleway"/>
            </a:endParaRPr>
          </a:p>
        </p:txBody>
      </p:sp>
      <p:pic>
        <p:nvPicPr>
          <p:cNvPr descr="Timer Stopwatch Counter 1 hour Maxiumum&#10;&#10;Reset to:&#10;00:00&#10;05:00&#10;10:00&#10;15:00&#10;20:00&#10;25:00&#10;30:00&#10;35:00&#10;40:00&#10;45:00&#10;50:00&#10;55:00&#10;&#10;All Alarms&#10;1   minute     http://youtu.be/1L0vygYj7xg&#10;2   minutes   http://youtu.be/U6tHNp11nNM&#10;3   minutes   http://youtu.be/29odTWtwXjM&#10;4   minutes   http://youtu.be/5Kjw_j755d4&#10;5   minutes   http://youtu.be/Kp9cSugIHpc&#10;10 minutes   http://youtu.be/anuEMTt2kmg&#10;1   hour        http://youtu.be/WI_6p33ZWjU&#10;&#10;All Timers&#10;10 minute maximum  http://youtu.be/G1bHjLbpHj8&#10;1   hour    maximum  http://youtu.be/ml6o40s9R-A" id="255" name="Google Shape;255;p45" title="Timer Stopwatch Counter 1 hour Maxiumum">
            <a:hlinkClick r:id="rId3"/>
          </p:cNvPr>
          <p:cNvPicPr preferRelativeResize="0"/>
          <p:nvPr/>
        </p:nvPicPr>
        <p:blipFill>
          <a:blip r:embed="rId4">
            <a:alphaModFix/>
          </a:blip>
          <a:stretch>
            <a:fillRect/>
          </a:stretch>
        </p:blipFill>
        <p:spPr>
          <a:xfrm>
            <a:off x="6136675" y="2872925"/>
            <a:ext cx="2712900" cy="203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TRUST AND SUPPORT</a:t>
            </a:r>
            <a:endParaRPr b="1" sz="1800">
              <a:solidFill>
                <a:schemeClr val="dk2"/>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Products are built by </a:t>
            </a:r>
            <a:r>
              <a:rPr b="1" lang="en" sz="1200">
                <a:solidFill>
                  <a:schemeClr val="dk1"/>
                </a:solidFill>
                <a:latin typeface="Raleway"/>
                <a:ea typeface="Raleway"/>
                <a:cs typeface="Raleway"/>
                <a:sym typeface="Raleway"/>
              </a:rPr>
              <a:t>motivated individuals </a:t>
            </a:r>
            <a:r>
              <a:rPr lang="en" sz="1200">
                <a:solidFill>
                  <a:schemeClr val="dk1"/>
                </a:solidFill>
                <a:latin typeface="Raleway"/>
                <a:ea typeface="Raleway"/>
                <a:cs typeface="Raleway"/>
                <a:sym typeface="Raleway"/>
              </a:rPr>
              <a:t>who are given the environment and support they need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Individuals are </a:t>
            </a:r>
            <a:r>
              <a:rPr b="1" lang="en" sz="1200">
                <a:solidFill>
                  <a:schemeClr val="dk1"/>
                </a:solidFill>
                <a:latin typeface="Raleway"/>
                <a:ea typeface="Raleway"/>
                <a:cs typeface="Raleway"/>
                <a:sym typeface="Raleway"/>
              </a:rPr>
              <a:t>trusted</a:t>
            </a:r>
            <a:r>
              <a:rPr lang="en" sz="1200">
                <a:solidFill>
                  <a:schemeClr val="dk1"/>
                </a:solidFill>
                <a:latin typeface="Raleway"/>
                <a:ea typeface="Raleway"/>
                <a:cs typeface="Raleway"/>
                <a:sym typeface="Raleway"/>
              </a:rPr>
              <a:t> to get the job done</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Team members choose the jobs they are most interested in through </a:t>
            </a:r>
            <a:r>
              <a:rPr b="1" lang="en" sz="1200">
                <a:solidFill>
                  <a:schemeClr val="dk1"/>
                </a:solidFill>
                <a:latin typeface="Raleway"/>
                <a:ea typeface="Raleway"/>
                <a:cs typeface="Raleway"/>
                <a:sym typeface="Raleway"/>
              </a:rPr>
              <a:t>self organisation </a:t>
            </a:r>
            <a:r>
              <a:rPr lang="en" sz="1200">
                <a:solidFill>
                  <a:schemeClr val="dk1"/>
                </a:solidFill>
                <a:latin typeface="Raleway"/>
                <a:ea typeface="Raleway"/>
                <a:cs typeface="Raleway"/>
                <a:sym typeface="Raleway"/>
              </a:rPr>
              <a:t>and NOT through external management influence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Micromanagement</a:t>
            </a:r>
            <a:r>
              <a:rPr lang="en" sz="1200">
                <a:solidFill>
                  <a:schemeClr val="dk1"/>
                </a:solidFill>
                <a:latin typeface="Raleway"/>
                <a:ea typeface="Raleway"/>
                <a:cs typeface="Raleway"/>
                <a:sym typeface="Raleway"/>
              </a:rPr>
              <a:t> and top-down approaches to management are </a:t>
            </a:r>
            <a:r>
              <a:rPr b="1" lang="en" sz="1200">
                <a:solidFill>
                  <a:schemeClr val="dk1"/>
                </a:solidFill>
                <a:latin typeface="Raleway"/>
                <a:ea typeface="Raleway"/>
                <a:cs typeface="Raleway"/>
                <a:sym typeface="Raleway"/>
              </a:rPr>
              <a:t>not accepted</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trust and support" id="261" name="Google Shape;261;p46"/>
          <p:cNvPicPr preferRelativeResize="0"/>
          <p:nvPr/>
        </p:nvPicPr>
        <p:blipFill rotWithShape="1">
          <a:blip r:embed="rId3">
            <a:alphaModFix/>
          </a:blip>
          <a:srcRect b="0" l="0" r="0" t="0"/>
          <a:stretch/>
        </p:blipFill>
        <p:spPr>
          <a:xfrm>
            <a:off x="5138507" y="1314070"/>
            <a:ext cx="3585164" cy="26447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Agile</a:t>
            </a:r>
            <a:endParaRPr/>
          </a:p>
          <a:p>
            <a:pPr indent="0" lvl="0" marL="0" rtl="0" algn="l">
              <a:spcBef>
                <a:spcPts val="0"/>
              </a:spcBef>
              <a:spcAft>
                <a:spcPts val="0"/>
              </a:spcAft>
              <a:buNone/>
            </a:pPr>
            <a:r>
              <a:t/>
            </a:r>
            <a:endParaRPr/>
          </a:p>
        </p:txBody>
      </p:sp>
      <p:sp>
        <p:nvSpPr>
          <p:cNvPr id="136" name="Google Shape;136;p2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WORKING SOFTWARE</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is the primary metric an agile development team should be judged by: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Is the software working correctly?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OR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Is the project achieving what we want it to?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Because if it’s not, it doesn’t matter how many words have been typed, bugs have been fixed, hours have been worked, etc.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 good team needs to produce </a:t>
            </a:r>
            <a:r>
              <a:rPr b="1" lang="en" sz="1200">
                <a:solidFill>
                  <a:schemeClr val="dk1"/>
                </a:solidFill>
                <a:latin typeface="Raleway"/>
                <a:ea typeface="Raleway"/>
                <a:cs typeface="Raleway"/>
                <a:sym typeface="Raleway"/>
              </a:rPr>
              <a:t>quality</a:t>
            </a:r>
            <a:r>
              <a:rPr lang="en" sz="1200">
                <a:solidFill>
                  <a:schemeClr val="dk1"/>
                </a:solidFill>
                <a:latin typeface="Raleway"/>
                <a:ea typeface="Raleway"/>
                <a:cs typeface="Raleway"/>
                <a:sym typeface="Raleway"/>
              </a:rPr>
              <a:t> products all other measures are pretty much irrelevant if you can’t get it working correctly</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working software" id="267" name="Google Shape;267;p47"/>
          <p:cNvPicPr preferRelativeResize="0"/>
          <p:nvPr/>
        </p:nvPicPr>
        <p:blipFill rotWithShape="1">
          <a:blip r:embed="rId3">
            <a:alphaModFix/>
          </a:blip>
          <a:srcRect b="0" l="0" r="0" t="0"/>
          <a:stretch/>
        </p:blipFill>
        <p:spPr>
          <a:xfrm>
            <a:off x="4734809" y="1672471"/>
            <a:ext cx="4300460" cy="161469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SUSTAINABLE DEVELOPMENT</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When working on the same project for a long time, burnout can be a common problem among agile teams.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To prevent this, work should be done in short productive bursts because excessive overtime cannot continue indefinitely without impacting the quality. Focus on choosing the right pace for the team members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Usually, the best pace is one that allows team members to leave the office tired yet satisfied</a:t>
            </a:r>
            <a:endParaRPr>
              <a:solidFill>
                <a:schemeClr val="dk1"/>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descr="Image result for sustainable pace" id="273" name="Google Shape;273;p48"/>
          <p:cNvPicPr preferRelativeResize="0"/>
          <p:nvPr/>
        </p:nvPicPr>
        <p:blipFill rotWithShape="1">
          <a:blip r:embed="rId3">
            <a:alphaModFix/>
          </a:blip>
          <a:srcRect b="0" l="0" r="0" t="0"/>
          <a:stretch/>
        </p:blipFill>
        <p:spPr>
          <a:xfrm>
            <a:off x="5430029" y="1088164"/>
            <a:ext cx="3084308" cy="308430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9"/>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7CBD30"/>
              </a:solidFill>
              <a:latin typeface="Arial"/>
              <a:ea typeface="Arial"/>
              <a:cs typeface="Arial"/>
              <a:sym typeface="Arial"/>
            </a:endParaRPr>
          </a:p>
          <a:p>
            <a:pPr indent="0" lvl="0" marL="0" rtl="0" algn="l">
              <a:spcBef>
                <a:spcPts val="0"/>
              </a:spcBef>
              <a:spcAft>
                <a:spcPts val="0"/>
              </a:spcAft>
              <a:buNone/>
            </a:pPr>
            <a:r>
              <a:t/>
            </a:r>
            <a:endParaRPr sz="1200">
              <a:solidFill>
                <a:srgbClr val="7CBD30"/>
              </a:solidFill>
              <a:latin typeface="Arial"/>
              <a:ea typeface="Arial"/>
              <a:cs typeface="Arial"/>
              <a:sym typeface="Arial"/>
            </a:endParaRPr>
          </a:p>
          <a:p>
            <a:pPr indent="0" lvl="0" marL="0" rtl="0" algn="l">
              <a:spcBef>
                <a:spcPts val="0"/>
              </a:spcBef>
              <a:spcAft>
                <a:spcPts val="0"/>
              </a:spcAft>
              <a:buNone/>
            </a:pPr>
            <a:r>
              <a:t/>
            </a:r>
            <a:endParaRPr/>
          </a:p>
        </p:txBody>
      </p:sp>
      <p:sp>
        <p:nvSpPr>
          <p:cNvPr id="279" name="Google Shape;279;p49"/>
          <p:cNvSpPr/>
          <p:nvPr/>
        </p:nvSpPr>
        <p:spPr>
          <a:xfrm>
            <a:off x="332925" y="1125427"/>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FACE TO FACE COMMUNICATION</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Your team should primarily </a:t>
            </a:r>
            <a:r>
              <a:rPr b="1" lang="en" sz="1200">
                <a:solidFill>
                  <a:schemeClr val="dk1"/>
                </a:solidFill>
                <a:latin typeface="Raleway"/>
                <a:ea typeface="Raleway"/>
                <a:cs typeface="Raleway"/>
                <a:sym typeface="Raleway"/>
              </a:rPr>
              <a:t>communicate orally </a:t>
            </a:r>
            <a:r>
              <a:rPr lang="en" sz="1200">
                <a:solidFill>
                  <a:schemeClr val="dk1"/>
                </a:solidFill>
                <a:latin typeface="Raleway"/>
                <a:ea typeface="Raleway"/>
                <a:cs typeface="Raleway"/>
                <a:sym typeface="Raleway"/>
              </a:rPr>
              <a:t>for the benefit of </a:t>
            </a:r>
            <a:r>
              <a:rPr b="1" lang="en" sz="1200">
                <a:solidFill>
                  <a:schemeClr val="dk1"/>
                </a:solidFill>
                <a:latin typeface="Raleway"/>
                <a:ea typeface="Raleway"/>
                <a:cs typeface="Raleway"/>
                <a:sym typeface="Raleway"/>
              </a:rPr>
              <a:t>osmotic communication</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Virtual team conversations should be facilitated via </a:t>
            </a:r>
            <a:r>
              <a:rPr b="1" lang="en" sz="1200">
                <a:solidFill>
                  <a:schemeClr val="dk1"/>
                </a:solidFill>
                <a:latin typeface="Raleway"/>
                <a:ea typeface="Raleway"/>
                <a:cs typeface="Raleway"/>
                <a:sym typeface="Raleway"/>
              </a:rPr>
              <a:t>video conferencing</a:t>
            </a:r>
            <a:r>
              <a:rPr lang="en" sz="1200">
                <a:solidFill>
                  <a:schemeClr val="dk1"/>
                </a:solidFill>
                <a:latin typeface="Raleway"/>
                <a:ea typeface="Raleway"/>
                <a:cs typeface="Raleway"/>
                <a:sym typeface="Raleway"/>
              </a:rPr>
              <a:t> where necessary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When obtaining feedback, be sure to go to the source of the problem or confusion to ask for their views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Communication over email should be reduced</a:t>
            </a:r>
            <a:endParaRPr sz="1200">
              <a:solidFill>
                <a:schemeClr val="dk1"/>
              </a:solidFill>
              <a:latin typeface="Raleway"/>
              <a:ea typeface="Raleway"/>
              <a:cs typeface="Raleway"/>
              <a:sym typeface="Raleway"/>
            </a:endParaRPr>
          </a:p>
        </p:txBody>
      </p:sp>
      <p:pic>
        <p:nvPicPr>
          <p:cNvPr descr="Image result for face to face communication" id="280" name="Google Shape;280;p49"/>
          <p:cNvPicPr preferRelativeResize="0"/>
          <p:nvPr/>
        </p:nvPicPr>
        <p:blipFill rotWithShape="1">
          <a:blip r:embed="rId3">
            <a:alphaModFix/>
          </a:blip>
          <a:srcRect b="0" l="0" r="0" t="0"/>
          <a:stretch/>
        </p:blipFill>
        <p:spPr>
          <a:xfrm>
            <a:off x="5074691" y="1452191"/>
            <a:ext cx="3597003" cy="23200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MAINTAIN SIMPLICITY</a:t>
            </a:r>
            <a:endParaRPr>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100"/>
              <a:buFont typeface="Arial"/>
              <a:buNone/>
            </a:pPr>
            <a:r>
              <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Keep things simple </a:t>
            </a:r>
            <a:r>
              <a:rPr lang="en" sz="1200">
                <a:solidFill>
                  <a:schemeClr val="dk1"/>
                </a:solidFill>
                <a:latin typeface="Raleway"/>
                <a:ea typeface="Raleway"/>
                <a:cs typeface="Raleway"/>
                <a:sym typeface="Raleway"/>
              </a:rPr>
              <a:t>and minimise time between comprehension and completion.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b="1" lang="en" sz="1200">
                <a:solidFill>
                  <a:schemeClr val="dk1"/>
                </a:solidFill>
                <a:latin typeface="Raleway"/>
                <a:ea typeface="Raleway"/>
                <a:cs typeface="Raleway"/>
                <a:sym typeface="Raleway"/>
              </a:rPr>
              <a:t>Avoid doing things that don’t matter</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Keep focused on what is </a:t>
            </a:r>
            <a:r>
              <a:rPr b="1" lang="en" sz="1200">
                <a:solidFill>
                  <a:schemeClr val="dk1"/>
                </a:solidFill>
                <a:latin typeface="Raleway"/>
                <a:ea typeface="Raleway"/>
                <a:cs typeface="Raleway"/>
                <a:sym typeface="Raleway"/>
              </a:rPr>
              <a:t>essential</a:t>
            </a:r>
            <a:r>
              <a:rPr lang="en" sz="1200">
                <a:solidFill>
                  <a:schemeClr val="dk1"/>
                </a:solidFill>
                <a:latin typeface="Raleway"/>
                <a:ea typeface="Raleway"/>
                <a:cs typeface="Raleway"/>
                <a:sym typeface="Raleway"/>
              </a:rPr>
              <a:t> to create value not on distractors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Apply the 80/20 rule. This means typically 80% of your results may come from 20% of your efforts. The idea is to focus on the important 20% of effort that gets the majority of the results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p:txBody>
      </p:sp>
      <p:pic>
        <p:nvPicPr>
          <p:cNvPr id="286" name="Google Shape;286;p50"/>
          <p:cNvPicPr preferRelativeResize="0"/>
          <p:nvPr/>
        </p:nvPicPr>
        <p:blipFill>
          <a:blip r:embed="rId3">
            <a:alphaModFix/>
          </a:blip>
          <a:stretch>
            <a:fillRect/>
          </a:stretch>
        </p:blipFill>
        <p:spPr>
          <a:xfrm>
            <a:off x="5100325" y="1294423"/>
            <a:ext cx="3631925" cy="245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p:nvPr/>
        </p:nvSpPr>
        <p:spPr>
          <a:xfrm>
            <a:off x="332925" y="1084950"/>
            <a:ext cx="3965700" cy="2973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SELF-ORGANISING TEAMS</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An agile team should not need to be told what needs to be done. </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They tackle problems, clear obstacles and find solutions.</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The team have the autonomy and responsibility to meet the goals of the sprint and are responsible for deciding how work will be completed.</a:t>
            </a:r>
            <a:endParaRPr>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Put simply, the team knows best how to carry out the work not the project manager</a:t>
            </a:r>
            <a:endParaRPr b="1" sz="1200">
              <a:solidFill>
                <a:schemeClr val="dk1"/>
              </a:solidFill>
              <a:latin typeface="Raleway"/>
              <a:ea typeface="Raleway"/>
              <a:cs typeface="Raleway"/>
              <a:sym typeface="Raleway"/>
            </a:endParaRPr>
          </a:p>
        </p:txBody>
      </p:sp>
      <p:pic>
        <p:nvPicPr>
          <p:cNvPr descr="Image result for self organising teams" id="292" name="Google Shape;292;p51"/>
          <p:cNvPicPr preferRelativeResize="0"/>
          <p:nvPr/>
        </p:nvPicPr>
        <p:blipFill rotWithShape="1">
          <a:blip r:embed="rId3">
            <a:alphaModFix/>
          </a:blip>
          <a:srcRect b="0" l="0" r="0" t="0"/>
          <a:stretch/>
        </p:blipFill>
        <p:spPr>
          <a:xfrm>
            <a:off x="4718178" y="1605790"/>
            <a:ext cx="4211970" cy="232360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Self-organising teams</a:t>
            </a:r>
            <a:endParaRPr/>
          </a:p>
        </p:txBody>
      </p:sp>
      <p:graphicFrame>
        <p:nvGraphicFramePr>
          <p:cNvPr id="298" name="Google Shape;298;p52"/>
          <p:cNvGraphicFramePr/>
          <p:nvPr/>
        </p:nvGraphicFramePr>
        <p:xfrm>
          <a:off x="595963" y="813363"/>
          <a:ext cx="3000000" cy="3000000"/>
        </p:xfrm>
        <a:graphic>
          <a:graphicData uri="http://schemas.openxmlformats.org/drawingml/2006/table">
            <a:tbl>
              <a:tblPr>
                <a:noFill/>
                <a:tableStyleId>{AAF24B10-8421-4FDB-9210-6B77D3C20DA6}</a:tableStyleId>
              </a:tblPr>
              <a:tblGrid>
                <a:gridCol w="4065500"/>
                <a:gridCol w="4064075"/>
              </a:tblGrid>
              <a:tr h="370825">
                <a:tc>
                  <a:txBody>
                    <a:bodyPr/>
                    <a:lstStyle/>
                    <a:p>
                      <a:pPr indent="0" lvl="0" marL="0" marR="0" rtl="0" algn="l">
                        <a:lnSpc>
                          <a:spcPct val="100000"/>
                        </a:lnSpc>
                        <a:spcBef>
                          <a:spcPts val="0"/>
                        </a:spcBef>
                        <a:spcAft>
                          <a:spcPts val="0"/>
                        </a:spcAft>
                        <a:buClr>
                          <a:schemeClr val="accent2"/>
                        </a:buClr>
                        <a:buSzPts val="2200"/>
                        <a:buFont typeface="Arial"/>
                        <a:buNone/>
                      </a:pPr>
                      <a:r>
                        <a:rPr b="1" i="0" lang="en" sz="2200" u="none" cap="none" strike="noStrike">
                          <a:solidFill>
                            <a:schemeClr val="dk1"/>
                          </a:solidFill>
                          <a:latin typeface="Raleway"/>
                          <a:ea typeface="Raleway"/>
                          <a:cs typeface="Raleway"/>
                          <a:sym typeface="Raleway"/>
                        </a:rPr>
                        <a:t>Tightly Managed Teams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chemeClr val="accent2"/>
                        </a:buClr>
                        <a:buSzPts val="2200"/>
                        <a:buFont typeface="Arial"/>
                        <a:buNone/>
                      </a:pPr>
                      <a:r>
                        <a:rPr b="1" i="0" lang="en" sz="2200" u="none" cap="none" strike="noStrike">
                          <a:solidFill>
                            <a:schemeClr val="dk1"/>
                          </a:solidFill>
                          <a:latin typeface="Raleway"/>
                          <a:ea typeface="Raleway"/>
                          <a:cs typeface="Raleway"/>
                          <a:sym typeface="Raleway"/>
                        </a:rPr>
                        <a:t>Self Organising Teams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28575">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chemeClr val="lt2"/>
                    </a:solidFill>
                  </a:tcPr>
                </a:tc>
              </a:tr>
              <a:tr h="37207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directions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initiative</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658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Seek individual reward</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Focus on team contributions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658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Focus on low-level objectives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Concentrate on solutions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7082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Compete</a:t>
                      </a:r>
                      <a:endParaRPr i="0" sz="22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Co-operate</a:t>
                      </a:r>
                      <a:endParaRPr i="0" sz="22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372075">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Stop at pre-set goals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Continuously improve</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935300">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React to emergencies</a:t>
                      </a:r>
                      <a:endParaRPr sz="1400" u="none" cap="none" strike="noStrike">
                        <a:solidFill>
                          <a:schemeClr val="dk1"/>
                        </a:solidFill>
                        <a:latin typeface="Raleway"/>
                        <a:ea typeface="Raleway"/>
                        <a:cs typeface="Raleway"/>
                        <a:sym typeface="Raleway"/>
                      </a:endParaRPr>
                    </a:p>
                  </a:txBody>
                  <a:tcPr marT="47825" marB="47825" marR="95700" marL="95700">
                    <a:lnL cap="flat" cmpd="sng" w="28575">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accent2"/>
                        </a:buClr>
                        <a:buSzPts val="2200"/>
                        <a:buFont typeface="Arial"/>
                        <a:buNone/>
                      </a:pPr>
                      <a:r>
                        <a:rPr i="0" lang="en" sz="2200" u="none" cap="none" strike="noStrike">
                          <a:solidFill>
                            <a:schemeClr val="dk1"/>
                          </a:solidFill>
                          <a:latin typeface="Raleway"/>
                          <a:ea typeface="Raleway"/>
                          <a:cs typeface="Raleway"/>
                          <a:sym typeface="Raleway"/>
                        </a:rPr>
                        <a:t>Take steps to prevent     emergencies</a:t>
                      </a:r>
                      <a:endParaRPr sz="1400" u="none" cap="none" strike="noStrike">
                        <a:solidFill>
                          <a:schemeClr val="dk1"/>
                        </a:solidFill>
                        <a:latin typeface="Raleway"/>
                        <a:ea typeface="Raleway"/>
                        <a:cs typeface="Raleway"/>
                        <a:sym typeface="Raleway"/>
                      </a:endParaRPr>
                    </a:p>
                  </a:txBody>
                  <a:tcPr marT="47825" marB="47825" marR="95700" marL="95700">
                    <a:lnL cap="flat" cmpd="sng" w="12700">
                      <a:solidFill>
                        <a:srgbClr val="CCCCCC"/>
                      </a:solidFill>
                      <a:prstDash val="solid"/>
                      <a:round/>
                      <a:headEnd len="sm" w="sm" type="none"/>
                      <a:tailEnd len="sm" w="sm" type="none"/>
                    </a:lnL>
                    <a:lnR cap="flat" cmpd="sng" w="28575">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28575">
                      <a:solidFill>
                        <a:srgbClr val="CCCCCC"/>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p:nvPr/>
        </p:nvSpPr>
        <p:spPr>
          <a:xfrm>
            <a:off x="284250" y="1084950"/>
            <a:ext cx="3965700" cy="2973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b="1" lang="en" sz="1800">
                <a:solidFill>
                  <a:srgbClr val="666666"/>
                </a:solidFill>
                <a:latin typeface="Raleway"/>
                <a:ea typeface="Raleway"/>
                <a:cs typeface="Raleway"/>
                <a:sym typeface="Raleway"/>
              </a:rPr>
              <a:t>REFLECT AND ADJUST</a:t>
            </a:r>
            <a:endParaRPr b="1" sz="1800">
              <a:solidFill>
                <a:srgbClr val="666666"/>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lt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Just because you’ve done things a certain way for a long time does not mean it is still the best way to do things</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At regular intervals the team reflects on how to become more effective, then adjust its behaviour accordingly</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Retrospectives enable teams to learn, capture and apply lessons throughout the project lifecycle.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t/>
            </a:r>
            <a:endParaRPr sz="1200">
              <a:solidFill>
                <a:schemeClr val="dk1"/>
              </a:solidFill>
              <a:latin typeface="Raleway"/>
              <a:ea typeface="Raleway"/>
              <a:cs typeface="Raleway"/>
              <a:sym typeface="Raleway"/>
            </a:endParaRPr>
          </a:p>
          <a:p>
            <a:pPr indent="0" lvl="0" marL="0" rtl="0" algn="l">
              <a:spcBef>
                <a:spcPts val="0"/>
              </a:spcBef>
              <a:spcAft>
                <a:spcPts val="0"/>
              </a:spcAft>
              <a:buClr>
                <a:srgbClr val="000000"/>
              </a:buClr>
              <a:buSzPts val="1200"/>
              <a:buFont typeface="Arial"/>
              <a:buNone/>
            </a:pPr>
            <a:r>
              <a:rPr lang="en" sz="1200">
                <a:solidFill>
                  <a:schemeClr val="dk1"/>
                </a:solidFill>
                <a:latin typeface="Raleway"/>
                <a:ea typeface="Raleway"/>
                <a:cs typeface="Raleway"/>
                <a:sym typeface="Raleway"/>
              </a:rPr>
              <a:t>This enables continuous improvement</a:t>
            </a:r>
            <a:endParaRPr sz="1200">
              <a:solidFill>
                <a:schemeClr val="dk1"/>
              </a:solidFill>
              <a:latin typeface="Raleway"/>
              <a:ea typeface="Raleway"/>
              <a:cs typeface="Raleway"/>
              <a:sym typeface="Raleway"/>
            </a:endParaRPr>
          </a:p>
        </p:txBody>
      </p:sp>
      <p:pic>
        <p:nvPicPr>
          <p:cNvPr descr="Image result for retrospective" id="304" name="Google Shape;304;p53"/>
          <p:cNvPicPr preferRelativeResize="0"/>
          <p:nvPr/>
        </p:nvPicPr>
        <p:blipFill rotWithShape="1">
          <a:blip r:embed="rId3">
            <a:alphaModFix/>
          </a:blip>
          <a:srcRect b="0" l="0" r="0" t="0"/>
          <a:stretch/>
        </p:blipFill>
        <p:spPr>
          <a:xfrm>
            <a:off x="5264354" y="987294"/>
            <a:ext cx="3168908" cy="316890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Agile Principles Summary</a:t>
            </a:r>
            <a:endParaRPr/>
          </a:p>
        </p:txBody>
      </p:sp>
      <p:pic>
        <p:nvPicPr>
          <p:cNvPr id="310" name="Google Shape;310;p54"/>
          <p:cNvPicPr preferRelativeResize="0"/>
          <p:nvPr/>
        </p:nvPicPr>
        <p:blipFill>
          <a:blip r:embed="rId3">
            <a:alphaModFix/>
          </a:blip>
          <a:stretch>
            <a:fillRect/>
          </a:stretch>
        </p:blipFill>
        <p:spPr>
          <a:xfrm>
            <a:off x="939125" y="1128600"/>
            <a:ext cx="6978225" cy="344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p:cNvPicPr preferRelativeResize="0"/>
          <p:nvPr/>
        </p:nvPicPr>
        <p:blipFill>
          <a:blip r:embed="rId3">
            <a:alphaModFix/>
          </a:blip>
          <a:stretch>
            <a:fillRect/>
          </a:stretch>
        </p:blipFill>
        <p:spPr>
          <a:xfrm>
            <a:off x="2065625" y="0"/>
            <a:ext cx="5143500" cy="5143500"/>
          </a:xfrm>
          <a:prstGeom prst="rect">
            <a:avLst/>
          </a:prstGeom>
          <a:noFill/>
          <a:ln>
            <a:noFill/>
          </a:ln>
        </p:spPr>
      </p:pic>
      <p:sp>
        <p:nvSpPr>
          <p:cNvPr id="142" name="Google Shape;142;p30"/>
          <p:cNvSpPr txBox="1"/>
          <p:nvPr/>
        </p:nvSpPr>
        <p:spPr>
          <a:xfrm>
            <a:off x="2420475" y="667950"/>
            <a:ext cx="4547400" cy="59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400">
                <a:solidFill>
                  <a:srgbClr val="1C4587"/>
                </a:solidFill>
                <a:latin typeface="Raleway"/>
                <a:ea typeface="Raleway"/>
                <a:cs typeface="Raleway"/>
                <a:sym typeface="Raleway"/>
              </a:rPr>
              <a:t>AGILE</a:t>
            </a:r>
            <a:endParaRPr sz="8400">
              <a:solidFill>
                <a:srgbClr val="1C4587"/>
              </a:solidFill>
              <a:latin typeface="Raleway"/>
              <a:ea typeface="Raleway"/>
              <a:cs typeface="Raleway"/>
              <a:sym typeface="Raleway"/>
            </a:endParaRPr>
          </a:p>
        </p:txBody>
      </p:sp>
      <p:sp>
        <p:nvSpPr>
          <p:cNvPr id="143" name="Google Shape;143;p30"/>
          <p:cNvSpPr txBox="1"/>
          <p:nvPr/>
        </p:nvSpPr>
        <p:spPr>
          <a:xfrm>
            <a:off x="2065625" y="2990000"/>
            <a:ext cx="2454900" cy="1326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Scrum</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Lean Software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Kanban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XP (Extreme Programming)</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Crystal Clear</a:t>
            </a:r>
            <a:endParaRPr sz="1050">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latin typeface="Raleway"/>
                <a:ea typeface="Raleway"/>
                <a:cs typeface="Raleway"/>
                <a:sym typeface="Raleway"/>
              </a:rPr>
              <a:t>….</a:t>
            </a:r>
            <a:endParaRPr sz="1050">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44" name="Google Shape;144;p30"/>
          <p:cNvSpPr txBox="1"/>
          <p:nvPr/>
        </p:nvSpPr>
        <p:spPr>
          <a:xfrm>
            <a:off x="4743050" y="2986100"/>
            <a:ext cx="3141300" cy="15930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CI (Continuous Integration)</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CD (Continuous Deployment)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FDD (Feature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TDD (Test Driven Development)</a:t>
            </a:r>
            <a:endParaRPr sz="1050">
              <a:highlight>
                <a:srgbClr val="FAFAFA"/>
              </a:highlight>
              <a:latin typeface="Raleway"/>
              <a:ea typeface="Raleway"/>
              <a:cs typeface="Raleway"/>
              <a:sym typeface="Raleway"/>
            </a:endParaRPr>
          </a:p>
          <a:p>
            <a:pPr indent="-295275" lvl="0" marL="457200" rtl="0" algn="l">
              <a:spcBef>
                <a:spcPts val="0"/>
              </a:spcBef>
              <a:spcAft>
                <a:spcPts val="0"/>
              </a:spcAft>
              <a:buSzPts val="1050"/>
              <a:buFont typeface="Raleway"/>
              <a:buChar char="●"/>
            </a:pPr>
            <a:r>
              <a:rPr lang="en" sz="1050">
                <a:highlight>
                  <a:srgbClr val="FAFAFA"/>
                </a:highlight>
                <a:latin typeface="Raleway"/>
                <a:ea typeface="Raleway"/>
                <a:cs typeface="Raleway"/>
                <a:sym typeface="Raleway"/>
              </a:rPr>
              <a:t>...</a:t>
            </a:r>
            <a:endParaRPr sz="1050">
              <a:highlight>
                <a:srgbClr val="FAFAFA"/>
              </a:highlight>
              <a:latin typeface="Raleway"/>
              <a:ea typeface="Raleway"/>
              <a:cs typeface="Raleway"/>
              <a:sym typeface="Raleway"/>
            </a:endParaRPr>
          </a:p>
          <a:p>
            <a:pPr indent="0" lvl="0" marL="0" rtl="0" algn="l">
              <a:spcBef>
                <a:spcPts val="0"/>
              </a:spcBef>
              <a:spcAft>
                <a:spcPts val="0"/>
              </a:spcAft>
              <a:buNone/>
            </a:pPr>
            <a:r>
              <a:t/>
            </a:r>
            <a:endParaRPr/>
          </a:p>
        </p:txBody>
      </p:sp>
      <p:pic>
        <p:nvPicPr>
          <p:cNvPr id="145" name="Google Shape;145;p30" title="Agile developement.wav">
            <a:hlinkClick r:id="rId4"/>
          </p:cNvPr>
          <p:cNvPicPr preferRelativeResize="0"/>
          <p:nvPr/>
        </p:nvPicPr>
        <p:blipFill>
          <a:blip r:embed="rId5">
            <a:alphaModFix/>
          </a:blip>
          <a:stretch>
            <a:fillRect/>
          </a:stretch>
        </p:blipFill>
        <p:spPr>
          <a:xfrm>
            <a:off x="313650" y="789100"/>
            <a:ext cx="713775" cy="71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Agile Software </a:t>
            </a:r>
            <a:r>
              <a:rPr lang="en"/>
              <a:t>D</a:t>
            </a:r>
            <a:r>
              <a:rPr lang="en">
                <a:latin typeface="Raleway"/>
                <a:ea typeface="Raleway"/>
                <a:cs typeface="Raleway"/>
                <a:sym typeface="Raleway"/>
              </a:rPr>
              <a:t>evelopment</a:t>
            </a:r>
            <a:endParaRPr>
              <a:latin typeface="Raleway"/>
              <a:ea typeface="Raleway"/>
              <a:cs typeface="Raleway"/>
              <a:sym typeface="Raleway"/>
            </a:endParaRPr>
          </a:p>
        </p:txBody>
      </p:sp>
      <p:sp>
        <p:nvSpPr>
          <p:cNvPr id="151" name="Google Shape;151;p31"/>
          <p:cNvSpPr txBox="1"/>
          <p:nvPr>
            <p:ph idx="1" type="body"/>
          </p:nvPr>
        </p:nvSpPr>
        <p:spPr>
          <a:xfrm>
            <a:off x="144900" y="1055850"/>
            <a:ext cx="8557200" cy="34365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Font typeface="Raleway"/>
              <a:buChar char="●"/>
            </a:pPr>
            <a:r>
              <a:rPr lang="en" sz="1500">
                <a:latin typeface="Raleway"/>
                <a:ea typeface="Raleway"/>
                <a:cs typeface="Raleway"/>
                <a:sym typeface="Raleway"/>
              </a:rPr>
              <a:t>Based on the concept of </a:t>
            </a:r>
            <a:r>
              <a:rPr b="1" lang="en" sz="1500">
                <a:latin typeface="Raleway"/>
                <a:ea typeface="Raleway"/>
                <a:cs typeface="Raleway"/>
                <a:sym typeface="Raleway"/>
              </a:rPr>
              <a:t>iterative</a:t>
            </a:r>
            <a:r>
              <a:rPr lang="en" sz="1500">
                <a:latin typeface="Raleway"/>
                <a:ea typeface="Raleway"/>
                <a:cs typeface="Raleway"/>
                <a:sym typeface="Raleway"/>
              </a:rPr>
              <a:t> development</a:t>
            </a:r>
            <a:endParaRPr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b="1" lang="en" sz="1500">
                <a:latin typeface="Raleway"/>
                <a:ea typeface="Raleway"/>
                <a:cs typeface="Raleway"/>
                <a:sym typeface="Raleway"/>
              </a:rPr>
              <a:t>Collaboration</a:t>
            </a:r>
            <a:r>
              <a:rPr lang="en" sz="1500">
                <a:latin typeface="Raleway"/>
                <a:ea typeface="Raleway"/>
                <a:cs typeface="Raleway"/>
                <a:sym typeface="Raleway"/>
              </a:rPr>
              <a:t> - Key ingredient which refines requirements and solutions between </a:t>
            </a:r>
            <a:r>
              <a:rPr b="1" lang="en" sz="1500">
                <a:latin typeface="Raleway"/>
                <a:ea typeface="Raleway"/>
                <a:cs typeface="Raleway"/>
                <a:sym typeface="Raleway"/>
              </a:rPr>
              <a:t>self-organizing cross-functional teams</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disciplined project management process that encourages frequent inspection and </a:t>
            </a:r>
            <a:r>
              <a:rPr b="1" lang="en" sz="1500">
                <a:latin typeface="Raleway"/>
                <a:ea typeface="Raleway"/>
                <a:cs typeface="Raleway"/>
                <a:sym typeface="Raleway"/>
              </a:rPr>
              <a:t>adaptation</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leadership philosophy that encourages </a:t>
            </a:r>
            <a:r>
              <a:rPr b="1" lang="en" sz="1500">
                <a:latin typeface="Raleway"/>
                <a:ea typeface="Raleway"/>
                <a:cs typeface="Raleway"/>
                <a:sym typeface="Raleway"/>
              </a:rPr>
              <a:t>teamwork, self-organization and accountability</a:t>
            </a:r>
            <a:endParaRPr b="1" sz="1500">
              <a:latin typeface="Raleway"/>
              <a:ea typeface="Raleway"/>
              <a:cs typeface="Raleway"/>
              <a:sym typeface="Raleway"/>
            </a:endParaRPr>
          </a:p>
          <a:p>
            <a:pPr indent="-323850" lvl="0" marL="457200" rtl="0" algn="l">
              <a:spcBef>
                <a:spcPts val="1000"/>
              </a:spcBef>
              <a:spcAft>
                <a:spcPts val="0"/>
              </a:spcAft>
              <a:buSzPts val="1500"/>
              <a:buFont typeface="Raleway"/>
              <a:buChar char="●"/>
            </a:pPr>
            <a:r>
              <a:rPr lang="en" sz="1500">
                <a:latin typeface="Raleway"/>
                <a:ea typeface="Raleway"/>
                <a:cs typeface="Raleway"/>
                <a:sym typeface="Raleway"/>
              </a:rPr>
              <a:t>A set of engineering best practices intended to allow for </a:t>
            </a:r>
            <a:r>
              <a:rPr b="1" lang="en" sz="1500">
                <a:latin typeface="Raleway"/>
                <a:ea typeface="Raleway"/>
                <a:cs typeface="Raleway"/>
                <a:sym typeface="Raleway"/>
              </a:rPr>
              <a:t>rapid delivery </a:t>
            </a:r>
            <a:r>
              <a:rPr lang="en" sz="1500">
                <a:latin typeface="Raleway"/>
                <a:ea typeface="Raleway"/>
                <a:cs typeface="Raleway"/>
                <a:sym typeface="Raleway"/>
              </a:rPr>
              <a:t>of </a:t>
            </a:r>
            <a:r>
              <a:rPr b="1" lang="en" sz="1500">
                <a:latin typeface="Raleway"/>
                <a:ea typeface="Raleway"/>
                <a:cs typeface="Raleway"/>
                <a:sym typeface="Raleway"/>
              </a:rPr>
              <a:t>high-quality </a:t>
            </a:r>
            <a:r>
              <a:rPr lang="en" sz="1500">
                <a:latin typeface="Raleway"/>
                <a:ea typeface="Raleway"/>
                <a:cs typeface="Raleway"/>
                <a:sym typeface="Raleway"/>
              </a:rPr>
              <a:t>software</a:t>
            </a:r>
            <a:endParaRPr sz="1500">
              <a:latin typeface="Raleway"/>
              <a:ea typeface="Raleway"/>
              <a:cs typeface="Raleway"/>
              <a:sym typeface="Raleway"/>
            </a:endParaRPr>
          </a:p>
          <a:p>
            <a:pPr indent="-323850" lvl="0" marL="457200" rtl="0" algn="l">
              <a:spcBef>
                <a:spcPts val="1000"/>
              </a:spcBef>
              <a:spcAft>
                <a:spcPts val="1000"/>
              </a:spcAft>
              <a:buSzPts val="1500"/>
              <a:buFont typeface="Raleway"/>
              <a:buChar char="●"/>
            </a:pPr>
            <a:r>
              <a:rPr lang="en" sz="1500">
                <a:latin typeface="Raleway"/>
                <a:ea typeface="Raleway"/>
                <a:cs typeface="Raleway"/>
                <a:sym typeface="Raleway"/>
              </a:rPr>
              <a:t>A business approach that </a:t>
            </a:r>
            <a:r>
              <a:rPr b="1" lang="en" sz="1500">
                <a:latin typeface="Raleway"/>
                <a:ea typeface="Raleway"/>
                <a:cs typeface="Raleway"/>
                <a:sym typeface="Raleway"/>
              </a:rPr>
              <a:t>aligns development with customer needs</a:t>
            </a:r>
            <a:r>
              <a:rPr lang="en" sz="1500">
                <a:latin typeface="Raleway"/>
                <a:ea typeface="Raleway"/>
                <a:cs typeface="Raleway"/>
                <a:sym typeface="Raleway"/>
              </a:rPr>
              <a:t> and company goals</a:t>
            </a:r>
            <a:endParaRPr sz="15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32"/>
          <p:cNvPicPr preferRelativeResize="0"/>
          <p:nvPr/>
        </p:nvPicPr>
        <p:blipFill rotWithShape="1">
          <a:blip r:embed="rId3">
            <a:alphaModFix/>
          </a:blip>
          <a:srcRect b="0" l="0" r="0" t="9485"/>
          <a:stretch/>
        </p:blipFill>
        <p:spPr>
          <a:xfrm>
            <a:off x="0" y="726175"/>
            <a:ext cx="9144000" cy="4152625"/>
          </a:xfrm>
          <a:prstGeom prst="rect">
            <a:avLst/>
          </a:prstGeom>
          <a:noFill/>
          <a:ln>
            <a:noFill/>
          </a:ln>
        </p:spPr>
      </p:pic>
      <p:sp>
        <p:nvSpPr>
          <p:cNvPr id="157" name="Google Shape;157;p32"/>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Agile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Waterfall vs Agile</a:t>
            </a:r>
            <a:endParaRPr/>
          </a:p>
        </p:txBody>
      </p:sp>
      <p:pic>
        <p:nvPicPr>
          <p:cNvPr id="163" name="Google Shape;163;p33"/>
          <p:cNvPicPr preferRelativeResize="0"/>
          <p:nvPr/>
        </p:nvPicPr>
        <p:blipFill>
          <a:blip r:embed="rId3">
            <a:alphaModFix/>
          </a:blip>
          <a:stretch>
            <a:fillRect/>
          </a:stretch>
        </p:blipFill>
        <p:spPr>
          <a:xfrm>
            <a:off x="1496400" y="1199275"/>
            <a:ext cx="6151200" cy="3049750"/>
          </a:xfrm>
          <a:prstGeom prst="rect">
            <a:avLst/>
          </a:prstGeom>
          <a:noFill/>
          <a:ln>
            <a:noFill/>
          </a:ln>
        </p:spPr>
      </p:pic>
      <p:pic>
        <p:nvPicPr>
          <p:cNvPr id="164" name="Google Shape;164;p33" title="Waterfall and agile.wav">
            <a:hlinkClick r:id="rId4"/>
          </p:cNvPr>
          <p:cNvPicPr preferRelativeResize="0"/>
          <p:nvPr/>
        </p:nvPicPr>
        <p:blipFill>
          <a:blip r:embed="rId5">
            <a:alphaModFix/>
          </a:blip>
          <a:stretch>
            <a:fillRect/>
          </a:stretch>
        </p:blipFill>
        <p:spPr>
          <a:xfrm>
            <a:off x="319875" y="742075"/>
            <a:ext cx="694150" cy="69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4"/>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a:t>
            </a:r>
            <a:endParaRPr/>
          </a:p>
        </p:txBody>
      </p:sp>
      <p:pic>
        <p:nvPicPr>
          <p:cNvPr id="170" name="Google Shape;170;p34"/>
          <p:cNvPicPr preferRelativeResize="0"/>
          <p:nvPr/>
        </p:nvPicPr>
        <p:blipFill rotWithShape="1">
          <a:blip r:embed="rId3">
            <a:alphaModFix/>
          </a:blip>
          <a:srcRect b="19468" l="0" r="54383" t="13539"/>
          <a:stretch/>
        </p:blipFill>
        <p:spPr>
          <a:xfrm>
            <a:off x="2813000" y="0"/>
            <a:ext cx="6331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145450" y="0"/>
            <a:ext cx="3300900" cy="8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a:t>
            </a:r>
            <a:endParaRPr/>
          </a:p>
        </p:txBody>
      </p:sp>
      <p:pic>
        <p:nvPicPr>
          <p:cNvPr id="176" name="Google Shape;176;p35"/>
          <p:cNvPicPr preferRelativeResize="0"/>
          <p:nvPr/>
        </p:nvPicPr>
        <p:blipFill rotWithShape="1">
          <a:blip r:embed="rId3">
            <a:alphaModFix/>
          </a:blip>
          <a:srcRect b="19261" l="0" r="54105" t="13929"/>
          <a:stretch/>
        </p:blipFill>
        <p:spPr>
          <a:xfrm>
            <a:off x="2817386" y="0"/>
            <a:ext cx="632661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144900" y="-237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MVP</a:t>
            </a:r>
            <a:endParaRPr/>
          </a:p>
        </p:txBody>
      </p:sp>
      <p:pic>
        <p:nvPicPr>
          <p:cNvPr descr="Image result for lean start-up and MVP" id="182" name="Google Shape;182;p36"/>
          <p:cNvPicPr preferRelativeResize="0"/>
          <p:nvPr/>
        </p:nvPicPr>
        <p:blipFill rotWithShape="1">
          <a:blip r:embed="rId3">
            <a:alphaModFix/>
          </a:blip>
          <a:srcRect b="0" l="0" r="0" t="0"/>
          <a:stretch/>
        </p:blipFill>
        <p:spPr>
          <a:xfrm>
            <a:off x="3752861" y="1019207"/>
            <a:ext cx="5391149" cy="3594102"/>
          </a:xfrm>
          <a:prstGeom prst="rect">
            <a:avLst/>
          </a:prstGeom>
          <a:noFill/>
          <a:ln>
            <a:noFill/>
          </a:ln>
        </p:spPr>
      </p:pic>
      <p:sp>
        <p:nvSpPr>
          <p:cNvPr id="183" name="Google Shape;183;p36"/>
          <p:cNvSpPr txBox="1"/>
          <p:nvPr/>
        </p:nvSpPr>
        <p:spPr>
          <a:xfrm>
            <a:off x="308600" y="939150"/>
            <a:ext cx="2958000" cy="3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2"/>
                </a:solidFill>
              </a:rPr>
              <a:t>“MVP is the fastest way to get through the Build –Measure – Learn feedback loop with the minimum amount of effort.” </a:t>
            </a:r>
            <a:endParaRPr sz="1200">
              <a:solidFill>
                <a:schemeClr val="dk2"/>
              </a:solidFill>
            </a:endParaRPr>
          </a:p>
          <a:p>
            <a:pPr indent="0" lvl="0" marL="0" rtl="0" algn="ctr">
              <a:spcBef>
                <a:spcPts val="750"/>
              </a:spcBef>
              <a:spcAft>
                <a:spcPts val="0"/>
              </a:spcAft>
              <a:buNone/>
            </a:pPr>
            <a:r>
              <a:rPr i="1" lang="en" sz="1200">
                <a:solidFill>
                  <a:schemeClr val="dk2"/>
                </a:solidFill>
              </a:rPr>
              <a:t>Eric Ries, The Lean Start-up</a:t>
            </a:r>
            <a:endParaRPr i="1" sz="1200">
              <a:solidFill>
                <a:schemeClr val="dk2"/>
              </a:solidFill>
            </a:endParaRPr>
          </a:p>
          <a:p>
            <a:pPr indent="0" lvl="0" marL="0" rtl="0" algn="l">
              <a:spcBef>
                <a:spcPts val="750"/>
              </a:spcBef>
              <a:spcAft>
                <a:spcPts val="0"/>
              </a:spcAft>
              <a:buNone/>
            </a:pPr>
            <a:r>
              <a:t/>
            </a:r>
            <a:endParaRPr sz="1200">
              <a:solidFill>
                <a:schemeClr val="dk2"/>
              </a:solidFill>
            </a:endParaRPr>
          </a:p>
        </p:txBody>
      </p:sp>
      <p:pic>
        <p:nvPicPr>
          <p:cNvPr id="184" name="Google Shape;184;p36" title="MVP 1.wav">
            <a:hlinkClick r:id="rId4"/>
          </p:cNvPr>
          <p:cNvPicPr preferRelativeResize="0"/>
          <p:nvPr/>
        </p:nvPicPr>
        <p:blipFill>
          <a:blip r:embed="rId5">
            <a:alphaModFix/>
          </a:blip>
          <a:stretch>
            <a:fillRect/>
          </a:stretch>
        </p:blipFill>
        <p:spPr>
          <a:xfrm>
            <a:off x="368401" y="805175"/>
            <a:ext cx="819525" cy="81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